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handoutMasterIdLst>
    <p:handoutMasterId r:id="rId42"/>
  </p:handoutMasterIdLst>
  <p:sldIdLst>
    <p:sldId id="282" r:id="rId2"/>
    <p:sldId id="256" r:id="rId3"/>
    <p:sldId id="268" r:id="rId4"/>
    <p:sldId id="259" r:id="rId5"/>
    <p:sldId id="280" r:id="rId6"/>
    <p:sldId id="281" r:id="rId7"/>
    <p:sldId id="283" r:id="rId8"/>
    <p:sldId id="264" r:id="rId9"/>
    <p:sldId id="266" r:id="rId10"/>
    <p:sldId id="269" r:id="rId11"/>
    <p:sldId id="279" r:id="rId12"/>
    <p:sldId id="277" r:id="rId13"/>
    <p:sldId id="275" r:id="rId14"/>
    <p:sldId id="270" r:id="rId15"/>
    <p:sldId id="271" r:id="rId16"/>
    <p:sldId id="273" r:id="rId17"/>
    <p:sldId id="272" r:id="rId18"/>
    <p:sldId id="274" r:id="rId19"/>
    <p:sldId id="265" r:id="rId20"/>
    <p:sldId id="267" r:id="rId21"/>
    <p:sldId id="295" r:id="rId22"/>
    <p:sldId id="296" r:id="rId23"/>
    <p:sldId id="297" r:id="rId24"/>
    <p:sldId id="260" r:id="rId25"/>
    <p:sldId id="261" r:id="rId26"/>
    <p:sldId id="284" r:id="rId27"/>
    <p:sldId id="289" r:id="rId28"/>
    <p:sldId id="262" r:id="rId29"/>
    <p:sldId id="290" r:id="rId30"/>
    <p:sldId id="291" r:id="rId31"/>
    <p:sldId id="292" r:id="rId32"/>
    <p:sldId id="293" r:id="rId33"/>
    <p:sldId id="258" r:id="rId34"/>
    <p:sldId id="294" r:id="rId35"/>
    <p:sldId id="288" r:id="rId36"/>
    <p:sldId id="285" r:id="rId37"/>
    <p:sldId id="286" r:id="rId38"/>
    <p:sldId id="287" r:id="rId39"/>
    <p:sldId id="298" r:id="rId4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41" autoAdjust="0"/>
  </p:normalViewPr>
  <p:slideViewPr>
    <p:cSldViewPr>
      <p:cViewPr>
        <p:scale>
          <a:sx n="66" d="100"/>
          <a:sy n="66" d="100"/>
        </p:scale>
        <p:origin x="-1566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2421" cy="4649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8" y="0"/>
            <a:ext cx="2972421" cy="4649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6E50E-C699-42C5-8677-A197094A4523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823"/>
            <a:ext cx="2972421" cy="4649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8" y="8829823"/>
            <a:ext cx="2972421" cy="4649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3FC85-7CE5-4537-B2ED-80FBA223F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49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D0EECC9B-4309-4835-A7FD-01D4C378C7AF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5325"/>
            <a:ext cx="4648200" cy="3487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2BDC1DD-2849-455A-9F47-7D0B11EE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4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Systematic means that it’s a) planned in advance;</a:t>
            </a:r>
            <a:r>
              <a:rPr lang="en-US" baseline="0" dirty="0" smtClean="0"/>
              <a:t> b) consistently applied – processes, timelines and rules are created and implemented according to the plan; c) key questions are posed about the program that the evaluation is designed to answer; d) and data collection tools/processes are administered in accordance with the plan and the rules you have set; data collection is designed specifically to answer the questions you posed and nothing more.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DC1DD-2849-455A-9F47-7D0B11EE93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80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Lab supports the accountability of power-holders as this leads to more </a:t>
            </a:r>
          </a:p>
          <a:p>
            <a:r>
              <a:rPr lang="en-US" dirty="0"/>
              <a:t>responsible decisions and actions. The result, in turn, is more efficient use of </a:t>
            </a:r>
          </a:p>
          <a:p>
            <a:r>
              <a:rPr lang="en-US" dirty="0"/>
              <a:t>resources and improved lives for citizens.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DC1DD-2849-455A-9F47-7D0B11EE93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43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2091-723A-4E71-86F1-88D2000F8805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76FE-DAB3-4B70-BED1-5EA8121E01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2091-723A-4E71-86F1-88D2000F8805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76FE-DAB3-4B70-BED1-5EA8121E01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2091-723A-4E71-86F1-88D2000F8805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76FE-DAB3-4B70-BED1-5EA8121E0192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2091-723A-4E71-86F1-88D2000F8805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76FE-DAB3-4B70-BED1-5EA8121E01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2091-723A-4E71-86F1-88D2000F8805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76FE-DAB3-4B70-BED1-5EA8121E01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2091-723A-4E71-86F1-88D2000F8805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76FE-DAB3-4B70-BED1-5EA8121E01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2091-723A-4E71-86F1-88D2000F8805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76FE-DAB3-4B70-BED1-5EA8121E01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2091-723A-4E71-86F1-88D2000F8805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76FE-DAB3-4B70-BED1-5EA8121E01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2091-723A-4E71-86F1-88D2000F8805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76FE-DAB3-4B70-BED1-5EA8121E01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2091-723A-4E71-86F1-88D2000F8805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76FE-DAB3-4B70-BED1-5EA8121E019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2091-723A-4E71-86F1-88D2000F8805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76FE-DAB3-4B70-BED1-5EA8121E019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1F92091-723A-4E71-86F1-88D2000F8805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50976FE-DAB3-4B70-BED1-5EA8121E019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Evaluating REACH Funded Projects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Using the REACH Theory of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534400" cy="4876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Five components of REACH’s TOC:</a:t>
            </a:r>
          </a:p>
          <a:p>
            <a:pPr lvl="1"/>
            <a:r>
              <a:rPr lang="en-US" sz="3200" dirty="0" smtClean="0"/>
              <a:t>Expected </a:t>
            </a:r>
            <a:r>
              <a:rPr lang="en-US" sz="3200" dirty="0" smtClean="0">
                <a:solidFill>
                  <a:srgbClr val="FF0000"/>
                </a:solidFill>
              </a:rPr>
              <a:t>Impact</a:t>
            </a:r>
            <a:r>
              <a:rPr lang="en-US" sz="3200" dirty="0" smtClean="0"/>
              <a:t> of your work</a:t>
            </a:r>
          </a:p>
          <a:p>
            <a:pPr lvl="1"/>
            <a:r>
              <a:rPr lang="en-US" sz="3200" dirty="0" smtClean="0"/>
              <a:t>Expected </a:t>
            </a:r>
            <a:r>
              <a:rPr lang="en-US" sz="3200" dirty="0" smtClean="0">
                <a:solidFill>
                  <a:srgbClr val="FF0000"/>
                </a:solidFill>
              </a:rPr>
              <a:t>Outcome</a:t>
            </a:r>
            <a:r>
              <a:rPr lang="en-US" sz="3200" dirty="0" smtClean="0"/>
              <a:t> of your work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Evidence-Based or Promising Strategies</a:t>
            </a:r>
            <a:r>
              <a:rPr lang="en-US" sz="3200" dirty="0" smtClean="0"/>
              <a:t> 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Barriers</a:t>
            </a:r>
            <a:r>
              <a:rPr lang="en-US" sz="3200" dirty="0" smtClean="0"/>
              <a:t> – What we seek to break through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Indicators</a:t>
            </a:r>
            <a:r>
              <a:rPr lang="en-US" sz="3200" dirty="0" smtClean="0"/>
              <a:t> (on page 2 of TOC) general description of the kinds of changes we desire in outcomes and impact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Theory of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600" y="3350889"/>
            <a:ext cx="348654" cy="47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7954" y="3350889"/>
            <a:ext cx="348654" cy="47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724" y="2336278"/>
            <a:ext cx="348654" cy="47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2070" y="4144966"/>
            <a:ext cx="348654" cy="47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11" y="1884106"/>
            <a:ext cx="2017055" cy="3203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724" y="158673"/>
            <a:ext cx="2714659" cy="6601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57" y="527145"/>
            <a:ext cx="3411304" cy="73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57" y="1937302"/>
            <a:ext cx="1758300" cy="3165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089" y="2118170"/>
            <a:ext cx="1313512" cy="28034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93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Theory of Change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smtClean="0"/>
              <a:t>From Simple to the Absurdly Complex)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3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4teachingexcellence.org/uploads/media_items/theory-of-change.480.341.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381000"/>
            <a:ext cx="7553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Communities for Teaching Excellence</a:t>
            </a:r>
          </a:p>
        </p:txBody>
      </p:sp>
    </p:spTree>
    <p:extLst>
      <p:ext uri="{BB962C8B-B14F-4D97-AF65-F5344CB8AC3E}">
        <p14:creationId xmlns:p14="http://schemas.microsoft.com/office/powerpoint/2010/main" val="218845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861887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1989" y="392668"/>
            <a:ext cx="78357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Legacy LA </a:t>
            </a:r>
          </a:p>
          <a:p>
            <a:r>
              <a:rPr lang="en-US" sz="3200" dirty="0" smtClean="0"/>
              <a:t>Empowers youth to become leaders in their </a:t>
            </a:r>
          </a:p>
          <a:p>
            <a:r>
              <a:rPr lang="en-US" sz="3200" dirty="0" smtClean="0"/>
              <a:t>lives and their communities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185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ccountabilitylab.org/images/diagrams/01theoryOfChangeV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553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381000"/>
            <a:ext cx="46650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effectLst/>
              </a:rPr>
              <a:t>Accountability Lab</a:t>
            </a:r>
          </a:p>
        </p:txBody>
      </p:sp>
    </p:spTree>
    <p:extLst>
      <p:ext uri="{BB962C8B-B14F-4D97-AF65-F5344CB8AC3E}">
        <p14:creationId xmlns:p14="http://schemas.microsoft.com/office/powerpoint/2010/main" val="14960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.bp.blogspot.com/_obKZZ6WtX-Q/TPfw6wPNvAI/AAAAAAAAAA4/3ZsLHaHegJI/S760/EducationTheoryOfCh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01470"/>
            <a:ext cx="8915400" cy="500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799" y="37803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Involving Parents in their Child’s Education – Theory of Change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057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2" t="22316" r="11842" b="7509"/>
          <a:stretch/>
        </p:blipFill>
        <p:spPr bwMode="auto">
          <a:xfrm>
            <a:off x="228600" y="1066800"/>
            <a:ext cx="8815859" cy="525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2745" y="297359"/>
            <a:ext cx="6574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effectLst/>
              </a:rPr>
              <a:t>TIG Theory of Change 2010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2389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c4ccm.jsi.com/Images/model-theory-of-change-th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57" y="1614644"/>
            <a:ext cx="8583743" cy="50147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62" y="28574"/>
            <a:ext cx="7391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200" dirty="0" smtClean="0"/>
              <a:t>Improving Supply Chains for Community Care Management of Chronic Diseases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325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1743" y="3235693"/>
            <a:ext cx="361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0669" y="3235693"/>
            <a:ext cx="361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7741" y="2209800"/>
            <a:ext cx="361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596" y="4038600"/>
            <a:ext cx="361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" y="1752600"/>
            <a:ext cx="2093976" cy="323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781" y="106680"/>
            <a:ext cx="2818183" cy="667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718" y="381000"/>
            <a:ext cx="3629081" cy="76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047" y="1806388"/>
            <a:ext cx="182535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538" y="1928223"/>
            <a:ext cx="1363603" cy="28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03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115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Evaluation </a:t>
            </a:r>
            <a:r>
              <a:rPr lang="en-US" sz="4000" dirty="0"/>
              <a:t>is a </a:t>
            </a:r>
            <a:r>
              <a:rPr lang="en-US" sz="4000" i="1" u="sng" dirty="0" smtClean="0"/>
              <a:t>systematic</a:t>
            </a:r>
            <a:r>
              <a:rPr lang="en-US" sz="4000" b="1" i="1" dirty="0" smtClean="0">
                <a:solidFill>
                  <a:srgbClr val="FF0000"/>
                </a:solidFill>
              </a:rPr>
              <a:t>* </a:t>
            </a:r>
            <a:r>
              <a:rPr lang="en-US" sz="4000" i="1" dirty="0"/>
              <a:t>method for collecting, analyzing, and using information to </a:t>
            </a:r>
            <a:r>
              <a:rPr lang="en-US" sz="4000" i="1" dirty="0" smtClean="0"/>
              <a:t>answer basic </a:t>
            </a:r>
            <a:r>
              <a:rPr lang="en-US" sz="4000" i="1" dirty="0"/>
              <a:t>questions about a </a:t>
            </a:r>
            <a:r>
              <a:rPr lang="en-US" sz="4000" i="1" dirty="0" smtClean="0"/>
              <a:t>program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Evaluation?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6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054" y="2286000"/>
            <a:ext cx="2423346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3114675"/>
            <a:ext cx="3429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7900" y="3124200"/>
            <a:ext cx="3429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6914"/>
            <a:ext cx="2736123" cy="667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908" y="1608746"/>
            <a:ext cx="239602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4542" y="533400"/>
            <a:ext cx="1946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Indicators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Digging into the REACH Theory of Change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deeper dive into the components of the 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39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Reading the Theory of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310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2590800"/>
            <a:ext cx="8610599" cy="42672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Impact</a:t>
            </a:r>
            <a:r>
              <a:rPr lang="en-US" dirty="0" smtClean="0"/>
              <a:t> – The desired change in health outcomes in the target population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Outcome</a:t>
            </a:r>
            <a:r>
              <a:rPr lang="en-US" dirty="0" smtClean="0"/>
              <a:t> – The necessary theorized precursors to change in health outcomes – in the REACH TOC we believe that increasing access and improving the quality of services for our target population will lead to our desired impact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Indicator</a:t>
            </a:r>
            <a:r>
              <a:rPr lang="en-US" dirty="0" smtClean="0"/>
              <a:t> –  </a:t>
            </a:r>
            <a:r>
              <a:rPr lang="en-US" dirty="0"/>
              <a:t>Indicators tell </a:t>
            </a:r>
            <a:r>
              <a:rPr lang="en-US" dirty="0" smtClean="0"/>
              <a:t>us </a:t>
            </a:r>
            <a:r>
              <a:rPr lang="en-US" dirty="0"/>
              <a:t>how success will be </a:t>
            </a:r>
            <a:r>
              <a:rPr lang="en-US" dirty="0" smtClean="0"/>
              <a:t>recognized.  In the REACH TOC indicators represent a category of potential metrics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Metric</a:t>
            </a:r>
            <a:r>
              <a:rPr lang="en-US" dirty="0" smtClean="0"/>
              <a:t> – The specific behavior, condition,  or status that will be measured – Metrics must be operational</a:t>
            </a:r>
            <a:r>
              <a:rPr lang="en-US" dirty="0"/>
              <a:t>. By operational we mean that they include enough detail for us to be able to measure </a:t>
            </a:r>
            <a:r>
              <a:rPr lang="en-US" dirty="0" smtClean="0"/>
              <a:t>it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493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756" y="2362200"/>
            <a:ext cx="8489643" cy="4343400"/>
          </a:xfrm>
        </p:spPr>
        <p:txBody>
          <a:bodyPr>
            <a:normAutofit fontScale="70000" lnSpcReduction="20000"/>
          </a:bodyPr>
          <a:lstStyle/>
          <a:p>
            <a:pPr marL="290513" indent="-290513"/>
            <a:r>
              <a:rPr lang="en-US" sz="2800" dirty="0"/>
              <a:t>The desired change in health outcomes in the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target </a:t>
            </a:r>
            <a:r>
              <a:rPr lang="en-US" sz="2800" dirty="0"/>
              <a:t>population</a:t>
            </a:r>
            <a:br>
              <a:rPr lang="en-US" sz="2800" dirty="0"/>
            </a:br>
            <a:endParaRPr lang="en-US" sz="2800" dirty="0" smtClean="0"/>
          </a:p>
          <a:p>
            <a:pPr marL="290513" indent="-290513"/>
            <a:r>
              <a:rPr lang="en-US" sz="2800" dirty="0" smtClean="0"/>
              <a:t>What our investments are designed to </a:t>
            </a:r>
            <a:br>
              <a:rPr lang="en-US" sz="2800" dirty="0" smtClean="0"/>
            </a:br>
            <a:r>
              <a:rPr lang="en-US" sz="2800" dirty="0" smtClean="0"/>
              <a:t>accomplish </a:t>
            </a:r>
            <a:br>
              <a:rPr lang="en-US" sz="2800" dirty="0" smtClean="0"/>
            </a:br>
            <a:endParaRPr lang="en-US" sz="2800" dirty="0" smtClean="0"/>
          </a:p>
          <a:p>
            <a:pPr marL="290513" indent="-290513"/>
            <a:r>
              <a:rPr lang="en-US" sz="2800" dirty="0" smtClean="0"/>
              <a:t>Two impacts we seek: improving health</a:t>
            </a:r>
            <a:br>
              <a:rPr lang="en-US" sz="2800" dirty="0" smtClean="0"/>
            </a:br>
            <a:r>
              <a:rPr lang="en-US" sz="2800" dirty="0" smtClean="0"/>
              <a:t>outcomes and achieving equity in outcomes, </a:t>
            </a:r>
            <a:br>
              <a:rPr lang="en-US" sz="2800" dirty="0" smtClean="0"/>
            </a:br>
            <a:r>
              <a:rPr lang="en-US" sz="2800" dirty="0" smtClean="0"/>
              <a:t>access and quality</a:t>
            </a:r>
            <a:br>
              <a:rPr lang="en-US" sz="2800" dirty="0" smtClean="0"/>
            </a:br>
            <a:endParaRPr lang="en-US" sz="2800" dirty="0" smtClean="0"/>
          </a:p>
          <a:p>
            <a:pPr marL="290513" indent="-290513"/>
            <a:r>
              <a:rPr lang="en-US" sz="2800" dirty="0" smtClean="0"/>
              <a:t>Grantees asked to select one or more</a:t>
            </a:r>
            <a:br>
              <a:rPr lang="en-US" sz="2800" dirty="0" smtClean="0"/>
            </a:br>
            <a:endParaRPr lang="en-US" sz="2800" dirty="0" smtClean="0"/>
          </a:p>
          <a:p>
            <a:pPr marL="290513" indent="-290513"/>
            <a:r>
              <a:rPr lang="en-US" sz="2800" dirty="0" smtClean="0"/>
              <a:t>Impacts may take years to accomplish -</a:t>
            </a:r>
            <a:br>
              <a:rPr lang="en-US" sz="2800" dirty="0" smtClean="0"/>
            </a:br>
            <a:r>
              <a:rPr lang="en-US" sz="2800" dirty="0" smtClean="0"/>
              <a:t>Incremental improvements are </a:t>
            </a:r>
            <a:br>
              <a:rPr lang="en-US" sz="2800" dirty="0" smtClean="0"/>
            </a:br>
            <a:r>
              <a:rPr lang="en-US" sz="2800" dirty="0" smtClean="0"/>
              <a:t>expected though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Digging In: Long-Term Impact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010" y="2590800"/>
            <a:ext cx="261424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51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752600"/>
            <a:ext cx="8644829" cy="4953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dirty="0" smtClean="0"/>
              <a:t/>
            </a:r>
            <a:br>
              <a:rPr lang="en-US" sz="3400" dirty="0" smtClean="0"/>
            </a:br>
            <a:endParaRPr lang="en-US" sz="3400" dirty="0" smtClean="0"/>
          </a:p>
          <a:p>
            <a:r>
              <a:rPr lang="en-US" sz="3400" dirty="0" smtClean="0"/>
              <a:t>REACH asks grantees to </a:t>
            </a:r>
            <a:r>
              <a:rPr lang="en-US" sz="3400" b="1" dirty="0" smtClean="0">
                <a:solidFill>
                  <a:srgbClr val="FF0000"/>
                </a:solidFill>
              </a:rPr>
              <a:t>select an indicator</a:t>
            </a:r>
            <a:br>
              <a:rPr lang="en-US" sz="3400" b="1" dirty="0" smtClean="0">
                <a:solidFill>
                  <a:srgbClr val="FF0000"/>
                </a:solidFill>
              </a:rPr>
            </a:br>
            <a:r>
              <a:rPr lang="en-US" sz="3400" b="1" dirty="0" smtClean="0">
                <a:solidFill>
                  <a:srgbClr val="FF0000"/>
                </a:solidFill>
              </a:rPr>
              <a:t>and describe one or more metrics</a:t>
            </a:r>
            <a:r>
              <a:rPr lang="en-US" sz="3400" dirty="0" smtClean="0"/>
              <a:t> </a:t>
            </a:r>
            <a:br>
              <a:rPr lang="en-US" sz="3400" dirty="0" smtClean="0"/>
            </a:br>
            <a:r>
              <a:rPr lang="en-US" sz="3400" dirty="0" smtClean="0"/>
              <a:t>to measure the impact of their project </a:t>
            </a:r>
            <a:br>
              <a:rPr lang="en-US" sz="3400" dirty="0" smtClean="0"/>
            </a:br>
            <a:r>
              <a:rPr lang="en-US" sz="3400" dirty="0" smtClean="0"/>
              <a:t>on patient health outcomes </a:t>
            </a:r>
            <a:br>
              <a:rPr lang="en-US" sz="3400" dirty="0" smtClean="0"/>
            </a:br>
            <a:endParaRPr lang="en-US" sz="3400" dirty="0" smtClean="0"/>
          </a:p>
          <a:p>
            <a:r>
              <a:rPr lang="en-US" sz="3400" dirty="0" smtClean="0"/>
              <a:t>The indicators in the TOC </a:t>
            </a:r>
            <a:br>
              <a:rPr lang="en-US" sz="3400" dirty="0" smtClean="0"/>
            </a:br>
            <a:r>
              <a:rPr lang="en-US" sz="3400" dirty="0" smtClean="0"/>
              <a:t>represent broad</a:t>
            </a:r>
            <a:r>
              <a:rPr lang="en-US" sz="3400" dirty="0"/>
              <a:t> </a:t>
            </a:r>
            <a:r>
              <a:rPr lang="en-US" sz="3400" dirty="0" smtClean="0"/>
              <a:t>categories of </a:t>
            </a:r>
            <a:br>
              <a:rPr lang="en-US" sz="3400" dirty="0" smtClean="0"/>
            </a:br>
            <a:r>
              <a:rPr lang="en-US" sz="3400" dirty="0" smtClean="0"/>
              <a:t>specific metrics you could </a:t>
            </a:r>
            <a:br>
              <a:rPr lang="en-US" sz="3400" dirty="0" smtClean="0"/>
            </a:br>
            <a:r>
              <a:rPr lang="en-US" sz="3400" dirty="0" smtClean="0"/>
              <a:t>choose</a:t>
            </a:r>
            <a:br>
              <a:rPr lang="en-US" sz="3400" dirty="0" smtClean="0"/>
            </a:br>
            <a:endParaRPr lang="en-US" sz="3400" dirty="0" smtClean="0"/>
          </a:p>
          <a:p>
            <a:r>
              <a:rPr lang="en-US" sz="3400" dirty="0" smtClean="0"/>
              <a:t>Very often the metrics you choose are </a:t>
            </a:r>
            <a:br>
              <a:rPr lang="en-US" sz="3400" dirty="0" smtClean="0"/>
            </a:br>
            <a:r>
              <a:rPr lang="en-US" sz="3400" dirty="0" smtClean="0"/>
              <a:t>ones</a:t>
            </a:r>
            <a:r>
              <a:rPr lang="en-US" sz="3400" dirty="0"/>
              <a:t> </a:t>
            </a:r>
            <a:r>
              <a:rPr lang="en-US" sz="3400" dirty="0" smtClean="0"/>
              <a:t>you are already using</a:t>
            </a:r>
            <a:br>
              <a:rPr lang="en-US" sz="3400" dirty="0" smtClean="0"/>
            </a:br>
            <a:endParaRPr lang="en-US" sz="3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Measuring your Impact - Indicators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67000"/>
            <a:ext cx="2929828" cy="391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61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0"/>
            <a:ext cx="5867400" cy="4480476"/>
          </a:xfrm>
        </p:spPr>
        <p:txBody>
          <a:bodyPr>
            <a:normAutofit/>
          </a:bodyPr>
          <a:lstStyle/>
          <a:p>
            <a:r>
              <a:rPr lang="en-US" dirty="0" smtClean="0"/>
              <a:t>Early or intermediate outcome – can be achieved within a few years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measurable change in the health care provider organization and larger health care system – precursors to impact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Focus is on two outcomes:  increasing access to high quality services or improving quality of the services delivered – </a:t>
            </a:r>
            <a:r>
              <a:rPr lang="en-US" b="1" dirty="0" smtClean="0">
                <a:solidFill>
                  <a:srgbClr val="FF0000"/>
                </a:solidFill>
              </a:rPr>
              <a:t>must chose at least 1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Digging into Outcomes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79577"/>
            <a:ext cx="2438400" cy="400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7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876300" y="3543300"/>
            <a:ext cx="2209800" cy="5805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09800" y="3352800"/>
            <a:ext cx="17526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628900"/>
            <a:ext cx="510540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REACH asks grantees </a:t>
            </a:r>
            <a:r>
              <a:rPr lang="en-US" dirty="0" smtClean="0"/>
              <a:t>to measure </a:t>
            </a:r>
            <a:r>
              <a:rPr lang="en-US" dirty="0"/>
              <a:t>the </a:t>
            </a:r>
            <a:r>
              <a:rPr lang="en-US" dirty="0" smtClean="0"/>
              <a:t>change in the outcomes of their </a:t>
            </a:r>
            <a:r>
              <a:rPr lang="en-US" dirty="0"/>
              <a:t>project </a:t>
            </a:r>
            <a:r>
              <a:rPr lang="en-US" dirty="0" smtClean="0"/>
              <a:t>in terms of patient access and/or the quality of services patients receive.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The indicators in the </a:t>
            </a:r>
            <a:r>
              <a:rPr lang="en-US" dirty="0" smtClean="0"/>
              <a:t>TOC represent  broad categories </a:t>
            </a:r>
            <a:r>
              <a:rPr lang="en-US" dirty="0"/>
              <a:t>of </a:t>
            </a:r>
            <a:r>
              <a:rPr lang="en-US" dirty="0" smtClean="0"/>
              <a:t>specific metrics – </a:t>
            </a:r>
            <a:r>
              <a:rPr lang="en-US" b="1" dirty="0" smtClean="0">
                <a:solidFill>
                  <a:srgbClr val="FF0000"/>
                </a:solidFill>
              </a:rPr>
              <a:t>you must select at least 1 indicator and propose at least one metric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Very often </a:t>
            </a:r>
            <a:r>
              <a:rPr lang="en-US" dirty="0" smtClean="0"/>
              <a:t>the metrics you choose to measure </a:t>
            </a:r>
            <a:r>
              <a:rPr lang="en-US" dirty="0"/>
              <a:t>are </a:t>
            </a:r>
            <a:r>
              <a:rPr lang="en-US" dirty="0" smtClean="0"/>
              <a:t>ones you </a:t>
            </a:r>
            <a:r>
              <a:rPr lang="en-US" dirty="0"/>
              <a:t>are already </a:t>
            </a:r>
            <a:r>
              <a:rPr lang="en-US" dirty="0" smtClean="0"/>
              <a:t>using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85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Measuring your Outcomes - Indicators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00199"/>
            <a:ext cx="2299136" cy="504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962400" y="1905000"/>
            <a:ext cx="2514600" cy="144780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95500" y="4123870"/>
            <a:ext cx="4381500" cy="6005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43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12718" y="1219200"/>
            <a:ext cx="3731282" cy="449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1743" y="3235693"/>
            <a:ext cx="361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0669" y="3235693"/>
            <a:ext cx="361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7741" y="2209800"/>
            <a:ext cx="361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596" y="4038600"/>
            <a:ext cx="361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" y="1752600"/>
            <a:ext cx="2093976" cy="323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781" y="106680"/>
            <a:ext cx="2818183" cy="667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65" y="533400"/>
            <a:ext cx="2008812" cy="42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047" y="1806388"/>
            <a:ext cx="182535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538" y="1928223"/>
            <a:ext cx="1363603" cy="28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27232" y="422134"/>
            <a:ext cx="3770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Our focus so far – What you measure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s a condition of REACH grant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83048" y="5911334"/>
            <a:ext cx="225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Outcomes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362200"/>
            <a:ext cx="5715000" cy="4394200"/>
          </a:xfrm>
        </p:spPr>
        <p:txBody>
          <a:bodyPr>
            <a:normAutofit/>
          </a:bodyPr>
          <a:lstStyle/>
          <a:p>
            <a:r>
              <a:rPr lang="en-US" dirty="0" smtClean="0"/>
              <a:t>Strategies are what you have proposed to implement (and what we fund you to do)</a:t>
            </a:r>
          </a:p>
          <a:p>
            <a:r>
              <a:rPr lang="en-US" dirty="0" smtClean="0"/>
              <a:t>Their presence in the TOC indicates that they have an evidence-base or are </a:t>
            </a:r>
            <a:br>
              <a:rPr lang="en-US" dirty="0" smtClean="0"/>
            </a:br>
            <a:r>
              <a:rPr lang="en-US" dirty="0" smtClean="0"/>
              <a:t>promising as a practice to bring about change in the outcomes </a:t>
            </a:r>
          </a:p>
          <a:p>
            <a:r>
              <a:rPr lang="en-US" dirty="0" smtClean="0"/>
              <a:t>Two kinds of strategies: those that will increase access to care and those that will improve the quality of care received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Digging into Strategies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0800"/>
            <a:ext cx="2710284" cy="41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24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077200" cy="35353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H</a:t>
            </a:r>
            <a:r>
              <a:rPr lang="en-US" b="1" dirty="0" smtClean="0"/>
              <a:t>elp you </a:t>
            </a:r>
            <a:r>
              <a:rPr lang="en-US" b="1" dirty="0" smtClean="0">
                <a:solidFill>
                  <a:srgbClr val="FF0000"/>
                </a:solidFill>
              </a:rPr>
              <a:t>tease out why a program works </a:t>
            </a:r>
            <a:r>
              <a:rPr lang="en-US" b="1" dirty="0" smtClean="0"/>
              <a:t>or doesn’t  and under what conditions</a:t>
            </a:r>
          </a:p>
          <a:p>
            <a:r>
              <a:rPr lang="en-US" b="1" dirty="0" smtClean="0"/>
              <a:t>Establishes an </a:t>
            </a:r>
            <a:r>
              <a:rPr lang="en-US" b="1" dirty="0" smtClean="0">
                <a:solidFill>
                  <a:srgbClr val="FF0000"/>
                </a:solidFill>
              </a:rPr>
              <a:t>evidence-base</a:t>
            </a:r>
            <a:r>
              <a:rPr lang="en-US" b="1" dirty="0" smtClean="0"/>
              <a:t> that we all want and need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Improves your staff’s practice </a:t>
            </a:r>
            <a:r>
              <a:rPr lang="en-US" b="1" dirty="0"/>
              <a:t>with </a:t>
            </a:r>
            <a:r>
              <a:rPr lang="en-US" b="1" dirty="0" smtClean="0"/>
              <a:t>patients, clients or consumers</a:t>
            </a:r>
          </a:p>
          <a:p>
            <a:r>
              <a:rPr lang="en-US" b="1" dirty="0" smtClean="0"/>
              <a:t>Show how patients, clients or consumers </a:t>
            </a:r>
            <a:r>
              <a:rPr lang="en-US" b="1" dirty="0" smtClean="0">
                <a:solidFill>
                  <a:srgbClr val="FF0000"/>
                </a:solidFill>
              </a:rPr>
              <a:t>benefit from the program</a:t>
            </a:r>
          </a:p>
          <a:p>
            <a:r>
              <a:rPr lang="en-US" b="1" dirty="0" smtClean="0"/>
              <a:t>Helps the Foundation determine which strategies to </a:t>
            </a:r>
            <a:r>
              <a:rPr lang="en-US" b="1" dirty="0" smtClean="0">
                <a:solidFill>
                  <a:srgbClr val="FF0000"/>
                </a:solidFill>
              </a:rPr>
              <a:t>continue to invest 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527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does the Foundation </a:t>
            </a:r>
            <a:r>
              <a:rPr lang="en-US" sz="3600" dirty="0"/>
              <a:t> </a:t>
            </a:r>
            <a:r>
              <a:rPr lang="en-US" sz="3600" dirty="0" smtClean="0"/>
              <a:t>ask that you include evaluation in your proposal?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8343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514600"/>
            <a:ext cx="8458199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Strategies require execution – </a:t>
            </a:r>
            <a:r>
              <a:rPr lang="en-US" b="1" dirty="0" smtClean="0">
                <a:solidFill>
                  <a:srgbClr val="FF0000"/>
                </a:solidFill>
              </a:rPr>
              <a:t>how well your organization executes the strategy</a:t>
            </a:r>
            <a:r>
              <a:rPr lang="en-US" dirty="0" smtClean="0"/>
              <a:t> is the focus of implementation evaluation</a:t>
            </a:r>
          </a:p>
          <a:p>
            <a:r>
              <a:rPr lang="en-US" dirty="0" smtClean="0"/>
              <a:t>More extensive evaluations of specific strategies will have identified </a:t>
            </a:r>
            <a:r>
              <a:rPr lang="en-US" b="1" dirty="0" smtClean="0">
                <a:solidFill>
                  <a:srgbClr val="FF0000"/>
                </a:solidFill>
              </a:rPr>
              <a:t>implementation benchmarks </a:t>
            </a:r>
            <a:r>
              <a:rPr lang="en-US" dirty="0" smtClean="0"/>
              <a:t>and quality thresholds or standards</a:t>
            </a:r>
          </a:p>
          <a:p>
            <a:r>
              <a:rPr lang="en-US" dirty="0" smtClean="0"/>
              <a:t>REACH has not imposed a rigorous implementation evaluation requirement – instead, we ask that you document implementation by answering a series of key questions – </a:t>
            </a:r>
            <a:r>
              <a:rPr lang="en-US" b="1" dirty="0" smtClean="0">
                <a:solidFill>
                  <a:srgbClr val="FF0000"/>
                </a:solidFill>
              </a:rPr>
              <a:t>Measures of Execution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Strategy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409560"/>
              </p:ext>
            </p:extLst>
          </p:nvPr>
        </p:nvGraphicFramePr>
        <p:xfrm>
          <a:off x="457200" y="2229624"/>
          <a:ext cx="8382000" cy="4628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0"/>
              </a:tblGrid>
              <a:tr h="7577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1. Did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you do what you said you would do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Any modifications?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solidFill>
                      <a:schemeClr val="bg1"/>
                    </a:solidFill>
                  </a:tcPr>
                </a:tc>
              </a:tr>
              <a:tr h="7577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2. What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are your standards of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quality and did you meet them?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solidFill>
                      <a:schemeClr val="bg1"/>
                    </a:solidFill>
                  </a:tcPr>
                </a:tc>
              </a:tr>
              <a:tr h="7577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3. Is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project on pace to be successfully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implemented?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solidFill>
                      <a:schemeClr val="bg1"/>
                    </a:solidFill>
                  </a:tcPr>
                </a:tc>
              </a:tr>
              <a:tr h="4235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4. Were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the right patients recruited? (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Screening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Criteria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b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solidFill>
                      <a:schemeClr val="bg1"/>
                    </a:solidFill>
                  </a:tcPr>
                </a:tc>
              </a:tr>
              <a:tr h="4235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5. Were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your clients satisfied with the services received?</a:t>
                      </a:r>
                      <a:b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solidFill>
                      <a:schemeClr val="bg1"/>
                    </a:solidFill>
                  </a:tcPr>
                </a:tc>
              </a:tr>
              <a:tr h="7577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6. Did your partners/collaborators perform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as expected?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97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Preparing the Evaluation Section of your Program Proposal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Looking at the Proposal Template for Program Grants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6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Plan to Measure Impact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734116"/>
              </p:ext>
            </p:extLst>
          </p:nvPr>
        </p:nvGraphicFramePr>
        <p:xfrm>
          <a:off x="228601" y="2438400"/>
          <a:ext cx="8686799" cy="3854196"/>
        </p:xfrm>
        <a:graphic>
          <a:graphicData uri="http://schemas.openxmlformats.org/drawingml/2006/table">
            <a:tbl>
              <a:tblPr firstRow="1" firstCol="1" bandRow="1"/>
              <a:tblGrid>
                <a:gridCol w="2654299"/>
                <a:gridCol w="2091267"/>
                <a:gridCol w="1126066"/>
                <a:gridCol w="1206500"/>
                <a:gridCol w="1608667"/>
              </a:tblGrid>
              <a:tr h="1545463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Impact (from REACH Theory of Change):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The 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impact this project will have on the patients served is: </a:t>
                      </a:r>
                      <a:r>
                        <a:rPr lang="en-US" sz="1800" i="1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Improve health outcomes for uninsured and medically underserved people</a:t>
                      </a:r>
                      <a:r>
                        <a:rPr lang="en-US" sz="1800" i="1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br>
                        <a:rPr lang="en-US" sz="1800" i="1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endParaRPr lang="en-US" sz="1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52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Indicator of Long-Term Impact</a:t>
                      </a:r>
                      <a:endParaRPr lang="en-US" sz="1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Sample</a:t>
                      </a:r>
                      <a:endParaRPr lang="en-US" sz="18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Metric</a:t>
                      </a:r>
                      <a:endParaRPr lang="en-US" sz="18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Baseline</a:t>
                      </a:r>
                      <a:endParaRPr lang="en-US" sz="18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Target Goal</a:t>
                      </a:r>
                      <a:endParaRPr lang="en-US" sz="18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7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en-US" sz="1800" i="1" u="sng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Improvements</a:t>
                      </a:r>
                      <a:r>
                        <a:rPr lang="en-US" sz="1800" i="1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in health outcomes associated with chronic diseases (please specify: hypertension)</a:t>
                      </a:r>
                      <a:endParaRPr lang="en-US" sz="1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120 adult uninsured Hispanic males seen in clinic with other diagnoses and suspected hypertension</a:t>
                      </a:r>
                      <a:endParaRPr lang="en-US" sz="1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SBP/DBP</a:t>
                      </a:r>
                      <a:endParaRPr lang="en-US" sz="1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10% have SBP &lt; 140 mm Hg and/or DBP &lt; 70 mm Hg</a:t>
                      </a:r>
                      <a:endParaRPr lang="en-US" sz="1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90% will have SBP &lt; 140 mm Hg or DBP &lt; 90 mm Hg </a:t>
                      </a:r>
                      <a:endParaRPr lang="en-US" sz="1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87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Plan to </a:t>
            </a:r>
            <a:r>
              <a:rPr lang="en-US" smtClean="0"/>
              <a:t>Measure Outcomes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863024"/>
              </p:ext>
            </p:extLst>
          </p:nvPr>
        </p:nvGraphicFramePr>
        <p:xfrm>
          <a:off x="304800" y="2362200"/>
          <a:ext cx="8551862" cy="4297678"/>
        </p:xfrm>
        <a:graphic>
          <a:graphicData uri="http://schemas.openxmlformats.org/drawingml/2006/table">
            <a:tbl>
              <a:tblPr firstRow="1" firstCol="1" bandRow="1"/>
              <a:tblGrid>
                <a:gridCol w="2175256"/>
                <a:gridCol w="2030929"/>
                <a:gridCol w="1366613"/>
                <a:gridCol w="1512320"/>
                <a:gridCol w="1466744"/>
              </a:tblGrid>
              <a:tr h="76200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REACH Outcome (from REACH Theory of Change): </a:t>
                      </a:r>
                      <a:r>
                        <a:rPr lang="en-US" sz="14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The outcome of this project is</a:t>
                      </a:r>
                      <a:r>
                        <a:rPr lang="en-US" sz="1400" b="1" i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en-US" sz="1400" i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Improved quality of health care services</a:t>
                      </a:r>
                      <a:endParaRPr lang="en-US" sz="14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4612" marR="64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15999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The REACH strategy this project will implement to achieve this outcome is</a:t>
                      </a:r>
                      <a:r>
                        <a:rPr lang="en-US" sz="1400" i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:  Care coordination and/or intensive case management/disease management (for hypertensive adult males).</a:t>
                      </a:r>
                      <a:endParaRPr lang="en-US" sz="14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4612" marR="64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7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Outcome Indicator</a:t>
                      </a:r>
                      <a:endParaRPr lang="en-US" sz="14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4612" marR="64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Sample and Metric</a:t>
                      </a:r>
                      <a:endParaRPr lang="en-US" sz="14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4612" marR="64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Baseline</a:t>
                      </a:r>
                      <a:endParaRPr lang="en-US" sz="14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4612" marR="64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Target Goal and Timeframe</a:t>
                      </a:r>
                      <a:endParaRPr lang="en-US" sz="14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4612" marR="64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Source of Data</a:t>
                      </a:r>
                      <a:endParaRPr lang="en-US" sz="14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4612" marR="64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en-US" sz="1400" i="1" u="sng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Increase</a:t>
                      </a:r>
                      <a:r>
                        <a:rPr lang="en-US" sz="1400" i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in patient knowledge, satisfaction and/or engagement in health care decisions</a:t>
                      </a:r>
                      <a:endParaRPr lang="en-US" sz="14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4612" marR="64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 of 120 adult uninsured Hispanic male participating in the care coordination project.  Metric: </a:t>
                      </a:r>
                      <a:r>
                        <a:rPr lang="en-US" sz="1400" i="1" u="sng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patient knowledge, satisfaction and/or engagement in care decisions</a:t>
                      </a:r>
                      <a:endParaRPr lang="en-US" sz="14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4612" marR="64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22% knowledgeable</a:t>
                      </a:r>
                      <a:endParaRPr lang="en-US" sz="14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18% satisfied</a:t>
                      </a:r>
                      <a:endParaRPr lang="en-US" sz="14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6% engaged</a:t>
                      </a:r>
                      <a:endParaRPr lang="en-US" sz="14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4612" marR="64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u="sng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By the end of the grant term</a:t>
                      </a:r>
                      <a:r>
                        <a:rPr lang="en-US" sz="1400" i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90% will report feeling knowledgeable, satisfied, and engaged </a:t>
                      </a:r>
                      <a:endParaRPr lang="en-US" sz="14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4612" marR="64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Patient Satisfaction Survey administered at entry into the project and within 2 weeks of conclusion of the grant term</a:t>
                      </a:r>
                      <a:endParaRPr lang="en-US" sz="14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4612" marR="64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8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the REACH Theory of Change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REACH evaluates our Investments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05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75466"/>
            <a:ext cx="8381999" cy="3877733"/>
          </a:xfrm>
        </p:spPr>
        <p:txBody>
          <a:bodyPr>
            <a:normAutofit/>
          </a:bodyPr>
          <a:lstStyle/>
          <a:p>
            <a:r>
              <a:rPr lang="en-US" dirty="0" smtClean="0"/>
              <a:t>REACH </a:t>
            </a:r>
            <a:r>
              <a:rPr lang="en-US" dirty="0"/>
              <a:t>requests and aggregates data from our grantees and partners on these measures of the components of the theory of change in order to: </a:t>
            </a:r>
            <a:endParaRPr lang="en-US" dirty="0" smtClean="0"/>
          </a:p>
          <a:p>
            <a:pPr lvl="1" indent="-273050"/>
            <a:r>
              <a:rPr lang="en-US" dirty="0" smtClean="0"/>
              <a:t>Test the fidelity of the theory of change; and </a:t>
            </a:r>
          </a:p>
          <a:p>
            <a:pPr lvl="1" indent="-273050"/>
            <a:r>
              <a:rPr lang="en-US" dirty="0" smtClean="0"/>
              <a:t>track </a:t>
            </a:r>
            <a:r>
              <a:rPr lang="en-US" dirty="0"/>
              <a:t>whether change in the inputs is indeed leading to change "downstream" in the </a:t>
            </a:r>
            <a:r>
              <a:rPr lang="en-US" dirty="0" smtClean="0"/>
              <a:t>outcomes and impacts. </a:t>
            </a:r>
          </a:p>
          <a:p>
            <a:r>
              <a:rPr lang="en-US" dirty="0" smtClean="0"/>
              <a:t>Where </a:t>
            </a:r>
            <a:r>
              <a:rPr lang="en-US" dirty="0"/>
              <a:t>investments in specific strategies fail to bring about threshold levels (meaningful) of change in outcomes after a sustained period of investment we ask ourselves six questions: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REACH evaluates our Theory of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9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971800"/>
            <a:ext cx="8381999" cy="3276600"/>
          </a:xfrm>
        </p:spPr>
        <p:txBody>
          <a:bodyPr>
            <a:normAutofit fontScale="55000" lnSpcReduction="20000"/>
          </a:bodyPr>
          <a:lstStyle/>
          <a:p>
            <a:pPr marL="914400" lvl="0" indent="-914400">
              <a:buFont typeface="+mj-lt"/>
              <a:buAutoNum type="arabicParenR"/>
            </a:pPr>
            <a:r>
              <a:rPr lang="en-US" sz="4400" dirty="0"/>
              <a:t>Is the organization implementing the strategy the right </a:t>
            </a:r>
            <a:r>
              <a:rPr lang="en-US" sz="4400" dirty="0" smtClean="0"/>
              <a:t>organization?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  <a:p>
            <a:pPr marL="914400" lvl="0" indent="-914400">
              <a:buFont typeface="+mj-lt"/>
              <a:buAutoNum type="arabicParenR"/>
            </a:pPr>
            <a:r>
              <a:rPr lang="en-US" sz="4400" dirty="0"/>
              <a:t>Was the selected strategy the right strategy to address the needs of the </a:t>
            </a:r>
            <a:r>
              <a:rPr lang="en-US" sz="4400" dirty="0" smtClean="0"/>
              <a:t>target population</a:t>
            </a:r>
            <a:r>
              <a:rPr lang="en-US" sz="4400" dirty="0"/>
              <a:t>?</a:t>
            </a:r>
            <a:br>
              <a:rPr lang="en-US" sz="4400" dirty="0"/>
            </a:br>
            <a:endParaRPr lang="en-US" sz="4400" dirty="0"/>
          </a:p>
          <a:p>
            <a:pPr marL="914400" lvl="0" indent="-914400">
              <a:buFont typeface="+mj-lt"/>
              <a:buAutoNum type="arabicParenR"/>
            </a:pPr>
            <a:r>
              <a:rPr lang="en-US" sz="4400" dirty="0"/>
              <a:t>Was the strategy implemented with fidelity and consistency over sufficient time to allow for change to occur</a:t>
            </a:r>
            <a:r>
              <a:rPr lang="en-US" sz="4400" dirty="0" smtClean="0"/>
              <a:t>?</a:t>
            </a:r>
            <a:endParaRPr lang="en-US" sz="4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Questions REACH Asks When No Meaningful Change in Impact or Outcomes is Found</a:t>
            </a:r>
          </a:p>
        </p:txBody>
      </p:sp>
    </p:spTree>
    <p:extLst>
      <p:ext uri="{BB962C8B-B14F-4D97-AF65-F5344CB8AC3E}">
        <p14:creationId xmlns:p14="http://schemas.microsoft.com/office/powerpoint/2010/main" val="41511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514600"/>
            <a:ext cx="8610599" cy="4038599"/>
          </a:xfrm>
        </p:spPr>
        <p:txBody>
          <a:bodyPr>
            <a:normAutofit fontScale="92500"/>
          </a:bodyPr>
          <a:lstStyle/>
          <a:p>
            <a:pPr marL="457200" lvl="0" indent="-457200">
              <a:buFont typeface="+mj-lt"/>
              <a:buAutoNum type="arabicParenR" startAt="4"/>
            </a:pPr>
            <a:r>
              <a:rPr lang="en-US" dirty="0"/>
              <a:t>Were the size and duration of the investment sufficient to </a:t>
            </a:r>
            <a:r>
              <a:rPr lang="en-US" dirty="0" smtClean="0"/>
              <a:t>allow change </a:t>
            </a:r>
            <a:r>
              <a:rPr lang="en-US" dirty="0"/>
              <a:t>in </a:t>
            </a:r>
            <a:r>
              <a:rPr lang="en-US" dirty="0" smtClean="0"/>
              <a:t>outcomes and impact </a:t>
            </a:r>
            <a:r>
              <a:rPr lang="en-US" dirty="0"/>
              <a:t>to occur?</a:t>
            </a:r>
          </a:p>
          <a:p>
            <a:pPr marL="457200" indent="-457200">
              <a:buFont typeface="+mj-lt"/>
              <a:buAutoNum type="arabicParenR" startAt="4"/>
            </a:pPr>
            <a:endParaRPr lang="en-US" dirty="0"/>
          </a:p>
          <a:p>
            <a:pPr marL="457200" lvl="0" indent="-457200">
              <a:buFont typeface="+mj-lt"/>
              <a:buAutoNum type="arabicParenR" startAt="4"/>
            </a:pPr>
            <a:r>
              <a:rPr lang="en-US" dirty="0"/>
              <a:t>Were the processes </a:t>
            </a:r>
            <a:r>
              <a:rPr lang="en-US" dirty="0" smtClean="0"/>
              <a:t>used by the grantee </a:t>
            </a:r>
            <a:r>
              <a:rPr lang="en-US" dirty="0"/>
              <a:t>to create the conditions and capacity necessary to implement the strategy successful? </a:t>
            </a:r>
          </a:p>
          <a:p>
            <a:pPr marL="457200" indent="-457200">
              <a:buFont typeface="+mj-lt"/>
              <a:buAutoNum type="arabicParenR" startAt="4"/>
            </a:pPr>
            <a:endParaRPr lang="en-US" dirty="0"/>
          </a:p>
          <a:p>
            <a:pPr marL="457200" lvl="0" indent="-457200">
              <a:buFont typeface="+mj-lt"/>
              <a:buAutoNum type="arabicParenR" startAt="4"/>
            </a:pPr>
            <a:r>
              <a:rPr lang="en-US" dirty="0"/>
              <a:t>Were the pre-existing conditions or influences in the organization, project, and/or community considered and </a:t>
            </a:r>
            <a:r>
              <a:rPr lang="en-US" dirty="0" smtClean="0"/>
              <a:t>addressed by the grantee </a:t>
            </a:r>
            <a:r>
              <a:rPr lang="en-US" dirty="0"/>
              <a:t>such that negative influences were suppressed to allow for the potential effects of the strategy to be realized?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Questions REACH Asks When No Meaningful Change in Impact or Outcomes is Found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771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Description: REACH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6999"/>
            <a:ext cx="5481456" cy="153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238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10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Hundreds of different types of evaluations; two most common are: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b="1" dirty="0" smtClean="0"/>
              <a:t>Implementation evaluation </a:t>
            </a:r>
            <a:r>
              <a:rPr lang="en-US" dirty="0" smtClean="0"/>
              <a:t>assesses whether a program was implemented as planned, whether the intended target population was reached, and the major challenges and successful strategies associated with program implementation</a:t>
            </a:r>
          </a:p>
          <a:p>
            <a:pPr lvl="1"/>
            <a:endParaRPr lang="en-US" sz="1200" dirty="0" smtClean="0"/>
          </a:p>
          <a:p>
            <a:pPr lvl="1"/>
            <a:r>
              <a:rPr lang="en-US" b="1" dirty="0" smtClean="0"/>
              <a:t>Outcome evaluation </a:t>
            </a:r>
            <a:r>
              <a:rPr lang="en-US" dirty="0" smtClean="0"/>
              <a:t>determines whether, and to what extent, the expected changes in health outcomes occur (also called </a:t>
            </a:r>
            <a:r>
              <a:rPr lang="en-US" b="1" dirty="0" smtClean="0"/>
              <a:t>Impact</a:t>
            </a:r>
            <a:r>
              <a:rPr lang="en-US" dirty="0" smtClean="0"/>
              <a:t>) and whether these changes can be attributed to the program.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Evaluations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85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75466"/>
            <a:ext cx="8077199" cy="3801533"/>
          </a:xfrm>
        </p:spPr>
        <p:txBody>
          <a:bodyPr/>
          <a:lstStyle/>
          <a:p>
            <a:r>
              <a:rPr lang="en-US" dirty="0" smtClean="0"/>
              <a:t>REACH’s TOC provides guidance on where to focus your evaluation and what to measure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REACH’s evaluation requirements for your grant ask you to focus your evaluation on key elements of the TOC: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Impact </a:t>
            </a:r>
            <a:r>
              <a:rPr lang="en-US" dirty="0" smtClean="0"/>
              <a:t> (the change in patient health outcomes)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Outcomes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(the change in access or quality)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Implementation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(aka – Measures of Execution)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Evaluation relate to REACH’s Theory of Change?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74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theory of change?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REACH Healthcare Foundation’s Framework for Investments and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52400"/>
            <a:ext cx="86106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dirty="0" smtClean="0"/>
              <a:t>Why we use a Theory of Change Approach</a:t>
            </a:r>
            <a:endParaRPr lang="en-US" sz="3600" dirty="0"/>
          </a:p>
        </p:txBody>
      </p:sp>
      <p:pic>
        <p:nvPicPr>
          <p:cNvPr id="5" name="Picture 2" descr="http://p-shift.care2share.wikispaces.net/file/view/Graphics_Theory_of_change_1.jpg/65575858/Graphics_Theory_of_chang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839200" cy="541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33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3820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TOC is the </a:t>
            </a:r>
            <a:r>
              <a:rPr lang="en-US" b="1" dirty="0" smtClean="0">
                <a:solidFill>
                  <a:srgbClr val="FF0000"/>
                </a:solidFill>
              </a:rPr>
              <a:t>Foundation’s roadmap </a:t>
            </a:r>
            <a:r>
              <a:rPr lang="en-US" dirty="0" smtClean="0"/>
              <a:t>that visually shows how we think our work will lead to our desired impact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TOC is a representation of the Board approved </a:t>
            </a:r>
            <a:r>
              <a:rPr lang="en-US" b="1" dirty="0" smtClean="0">
                <a:solidFill>
                  <a:srgbClr val="FF0000"/>
                </a:solidFill>
              </a:rPr>
              <a:t>strategic plan </a:t>
            </a:r>
            <a:r>
              <a:rPr lang="en-US" dirty="0" smtClean="0"/>
              <a:t>and is informed by published evidence, staff experience, and advice from experts in the field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TOC defines the </a:t>
            </a:r>
            <a:r>
              <a:rPr lang="en-US" b="1" dirty="0" smtClean="0">
                <a:solidFill>
                  <a:srgbClr val="FF0000"/>
                </a:solidFill>
              </a:rPr>
              <a:t>key building blocks required </a:t>
            </a:r>
            <a:r>
              <a:rPr lang="en-US" dirty="0" smtClean="0"/>
              <a:t>to bring about a given long-term impact. This set of </a:t>
            </a:r>
            <a:r>
              <a:rPr lang="en-US" b="1" dirty="0" smtClean="0"/>
              <a:t>connected building blocks </a:t>
            </a:r>
            <a:r>
              <a:rPr lang="en-US" dirty="0" smtClean="0"/>
              <a:t>- impacts, outcomes, strategies, barriers is depicted on a map known as a pathway of change/change framework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REACH Theory of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1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534400" cy="449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 good TOC tells you. . .</a:t>
            </a:r>
            <a:br>
              <a:rPr lang="en-US" sz="3600" dirty="0" smtClean="0"/>
            </a:br>
            <a:endParaRPr lang="en-US" sz="1400" dirty="0" smtClean="0"/>
          </a:p>
          <a:p>
            <a:pPr lvl="1"/>
            <a:r>
              <a:rPr lang="en-US" sz="3600" b="1" dirty="0">
                <a:solidFill>
                  <a:srgbClr val="FF0000"/>
                </a:solidFill>
              </a:rPr>
              <a:t>what impacts </a:t>
            </a:r>
            <a:r>
              <a:rPr lang="en-US" sz="3600" dirty="0"/>
              <a:t>we seek through our investments in your </a:t>
            </a:r>
            <a:r>
              <a:rPr lang="en-US" sz="3600" dirty="0" smtClean="0"/>
              <a:t>work</a:t>
            </a:r>
          </a:p>
          <a:p>
            <a:pPr lvl="1"/>
            <a:r>
              <a:rPr lang="en-US" sz="3600" b="1" dirty="0">
                <a:solidFill>
                  <a:srgbClr val="FF0000"/>
                </a:solidFill>
              </a:rPr>
              <a:t>what outcomes </a:t>
            </a:r>
            <a:r>
              <a:rPr lang="en-US" sz="3600" dirty="0"/>
              <a:t>are necessary to attain the desired impact, and</a:t>
            </a:r>
          </a:p>
          <a:p>
            <a:pPr lvl="1"/>
            <a:r>
              <a:rPr lang="en-US" sz="3600" dirty="0" smtClean="0"/>
              <a:t>which </a:t>
            </a:r>
            <a:r>
              <a:rPr lang="en-US" sz="3600" b="1" dirty="0" smtClean="0">
                <a:solidFill>
                  <a:srgbClr val="FF0000"/>
                </a:solidFill>
              </a:rPr>
              <a:t>strategies </a:t>
            </a:r>
            <a:r>
              <a:rPr lang="en-US" sz="3600" dirty="0" smtClean="0"/>
              <a:t>are theorized to bring about positive change in outcomes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Theory of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37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867</TotalTime>
  <Words>1157</Words>
  <Application>Microsoft Office PowerPoint</Application>
  <PresentationFormat>On-screen Show (4:3)</PresentationFormat>
  <Paragraphs>156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Waveform</vt:lpstr>
      <vt:lpstr>Evaluating REACH Funded Projects</vt:lpstr>
      <vt:lpstr>What is Evaluation?</vt:lpstr>
      <vt:lpstr>Why does the Foundation  ask that you include evaluation in your proposal?</vt:lpstr>
      <vt:lpstr>Types of Evaluations</vt:lpstr>
      <vt:lpstr>How does Evaluation relate to REACH’s Theory of Change?</vt:lpstr>
      <vt:lpstr>What is theory of change?</vt:lpstr>
      <vt:lpstr>PowerPoint Presentation</vt:lpstr>
      <vt:lpstr>REACH Theory of Change</vt:lpstr>
      <vt:lpstr>Theory of Change</vt:lpstr>
      <vt:lpstr>Theory of Change</vt:lpstr>
      <vt:lpstr>PowerPoint Presentation</vt:lpstr>
      <vt:lpstr>Examples of Theory of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Digging into the REACH Theory of Change</vt:lpstr>
      <vt:lpstr>Definitions</vt:lpstr>
      <vt:lpstr>Key Terms</vt:lpstr>
      <vt:lpstr>Digging In: Long-Term Impact</vt:lpstr>
      <vt:lpstr>Measuring your Impact - Indicators</vt:lpstr>
      <vt:lpstr>Digging into Outcomes</vt:lpstr>
      <vt:lpstr>Measuring your Outcomes - Indicators</vt:lpstr>
      <vt:lpstr>PowerPoint Presentation</vt:lpstr>
      <vt:lpstr>Digging into Strategies</vt:lpstr>
      <vt:lpstr>Measuring Strategy Implementation</vt:lpstr>
      <vt:lpstr>Measures of Execution</vt:lpstr>
      <vt:lpstr>Preparing the Evaluation Section of your Program Proposal</vt:lpstr>
      <vt:lpstr>Your Plan to Measure Impact</vt:lpstr>
      <vt:lpstr>Your Plan to Measure Outcomes</vt:lpstr>
      <vt:lpstr>Evaluation of the REACH Theory of Change</vt:lpstr>
      <vt:lpstr>How REACH evaluates our Theory of Change</vt:lpstr>
      <vt:lpstr>Questions REACH Asks When No Meaningful Change in Impact or Outcomes is Found</vt:lpstr>
      <vt:lpstr>Questions REACH Asks When No Meaningful Change in Impact or Outcomes is Found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Moore</dc:creator>
  <cp:lastModifiedBy>Bill Moore</cp:lastModifiedBy>
  <cp:revision>43</cp:revision>
  <cp:lastPrinted>2012-09-19T17:02:17Z</cp:lastPrinted>
  <dcterms:created xsi:type="dcterms:W3CDTF">2012-09-18T13:49:41Z</dcterms:created>
  <dcterms:modified xsi:type="dcterms:W3CDTF">2012-09-21T14:36:00Z</dcterms:modified>
</cp:coreProperties>
</file>