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2" r:id="rId3"/>
    <p:sldId id="293" r:id="rId4"/>
    <p:sldId id="294" r:id="rId5"/>
    <p:sldId id="295" r:id="rId6"/>
    <p:sldId id="296" r:id="rId7"/>
    <p:sldId id="297" r:id="rId8"/>
    <p:sldId id="298" r:id="rId9"/>
    <p:sldId id="299" r:id="rId10"/>
    <p:sldId id="310" r:id="rId11"/>
    <p:sldId id="304" r:id="rId12"/>
    <p:sldId id="306" r:id="rId13"/>
    <p:sldId id="307" r:id="rId14"/>
    <p:sldId id="311" r:id="rId15"/>
    <p:sldId id="308" r:id="rId16"/>
    <p:sldId id="309" r:id="rId17"/>
    <p:sldId id="290" r:id="rId18"/>
    <p:sldId id="265" r:id="rId19"/>
    <p:sldId id="273"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08F"/>
    <a:srgbClr val="00738F"/>
    <a:srgbClr val="3F9DAD"/>
    <a:srgbClr val="9471A7"/>
    <a:srgbClr val="009999"/>
    <a:srgbClr val="973735"/>
    <a:srgbClr val="C87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36378-FAC5-4797-BDBE-B20835CD8F04}" type="datetimeFigureOut">
              <a:rPr lang="en-US" smtClean="0"/>
              <a:pPr/>
              <a:t>9/24/2012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88FCD-C663-493E-837B-53529E39B973}" type="slidenum">
              <a:rPr lang="en-US" smtClean="0"/>
              <a:pPr/>
              <a:t>‹#›</a:t>
            </a:fld>
            <a:endParaRPr lang="en-US" dirty="0"/>
          </a:p>
        </p:txBody>
      </p:sp>
    </p:spTree>
    <p:extLst>
      <p:ext uri="{BB962C8B-B14F-4D97-AF65-F5344CB8AC3E}">
        <p14:creationId xmlns:p14="http://schemas.microsoft.com/office/powerpoint/2010/main" val="164402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D0C12F-4130-4CDE-8C42-E5E02E31DA09}" type="slidenum">
              <a:rPr lang="en-US" smtClean="0"/>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6014-7535-49AF-84FB-4E4432AFCEB6}" type="datetimeFigureOut">
              <a:rPr lang="en-US" smtClean="0"/>
              <a:pPr/>
              <a:t>9/24/2012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869BF9-E62F-44AF-85EF-7D5BA41BACB7}"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6014-7535-49AF-84FB-4E4432AFCEB6}" type="datetimeFigureOut">
              <a:rPr lang="en-US" smtClean="0"/>
              <a:pPr/>
              <a:t>9/24/2012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69BF9-E62F-44AF-85EF-7D5BA41BAC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eachhealth.org/grants/eligibility/"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71A7"/>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183014"/>
            <a:ext cx="9144000" cy="6501740"/>
          </a:xfrm>
          <a:solidFill>
            <a:schemeClr val="lt1"/>
          </a:solidFill>
          <a:ln w="6350">
            <a:noFill/>
          </a:ln>
          <a:effectLst>
            <a:outerShdw blurRad="279400" dist="38100" dir="6060000" sx="107000" sy="107000" algn="t" rotWithShape="0">
              <a:prstClr val="black">
                <a:alpha val="10000"/>
              </a:prstClr>
            </a:outerShdw>
          </a:effectLst>
        </p:spPr>
        <p:style>
          <a:lnRef idx="2">
            <a:schemeClr val="dk1"/>
          </a:lnRef>
          <a:fillRef idx="1">
            <a:schemeClr val="lt1"/>
          </a:fillRef>
          <a:effectRef idx="0">
            <a:schemeClr val="dk1"/>
          </a:effectRef>
          <a:fontRef idx="minor">
            <a:schemeClr val="dk1"/>
          </a:fontRef>
        </p:style>
        <p:txBody>
          <a:bodyPr anchor="t">
            <a:normAutofit/>
          </a:bodyPr>
          <a:lstStyle/>
          <a:p>
            <a:r>
              <a:rPr lang="en-US" b="1" dirty="0" smtClean="0">
                <a:solidFill>
                  <a:srgbClr val="973735"/>
                </a:solidFill>
                <a:latin typeface="Garamond" pitchFamily="18" charset="0"/>
              </a:rPr>
              <a:t/>
            </a:r>
            <a:br>
              <a:rPr lang="en-US" b="1" dirty="0" smtClean="0">
                <a:solidFill>
                  <a:srgbClr val="973735"/>
                </a:solidFill>
                <a:latin typeface="Garamond" pitchFamily="18" charset="0"/>
              </a:rPr>
            </a:br>
            <a:r>
              <a:rPr lang="en-US" b="1" dirty="0" smtClean="0">
                <a:solidFill>
                  <a:srgbClr val="973735"/>
                </a:solidFill>
                <a:latin typeface="Garamond" pitchFamily="18" charset="0"/>
              </a:rPr>
              <a:t/>
            </a:r>
            <a:br>
              <a:rPr lang="en-US" b="1" dirty="0" smtClean="0">
                <a:solidFill>
                  <a:srgbClr val="973735"/>
                </a:solidFill>
                <a:latin typeface="Garamond" pitchFamily="18" charset="0"/>
              </a:rPr>
            </a:br>
            <a:r>
              <a:rPr lang="en-US" b="1" dirty="0">
                <a:solidFill>
                  <a:srgbClr val="973735"/>
                </a:solidFill>
                <a:latin typeface="Garamond" pitchFamily="18" charset="0"/>
              </a:rPr>
              <a:t/>
            </a:r>
            <a:br>
              <a:rPr lang="en-US" b="1" dirty="0">
                <a:solidFill>
                  <a:srgbClr val="973735"/>
                </a:solidFill>
                <a:latin typeface="Garamond" pitchFamily="18" charset="0"/>
              </a:rPr>
            </a:br>
            <a:r>
              <a:rPr lang="en-US" b="1" dirty="0" smtClean="0">
                <a:solidFill>
                  <a:srgbClr val="973735"/>
                </a:solidFill>
                <a:latin typeface="Garamond" pitchFamily="18" charset="0"/>
              </a:rPr>
              <a:t/>
            </a:r>
            <a:br>
              <a:rPr lang="en-US" b="1" dirty="0" smtClean="0">
                <a:solidFill>
                  <a:srgbClr val="973735"/>
                </a:solidFill>
                <a:latin typeface="Garamond" pitchFamily="18" charset="0"/>
              </a:rPr>
            </a:br>
            <a:r>
              <a:rPr lang="en-US" b="1" dirty="0">
                <a:solidFill>
                  <a:srgbClr val="973735"/>
                </a:solidFill>
                <a:latin typeface="Garamond" pitchFamily="18" charset="0"/>
              </a:rPr>
              <a:t/>
            </a:r>
            <a:br>
              <a:rPr lang="en-US" b="1" dirty="0">
                <a:solidFill>
                  <a:srgbClr val="973735"/>
                </a:solidFill>
                <a:latin typeface="Garamond" pitchFamily="18" charset="0"/>
              </a:rPr>
            </a:br>
            <a:r>
              <a:rPr lang="en-US" b="1" dirty="0" smtClean="0">
                <a:solidFill>
                  <a:srgbClr val="973735"/>
                </a:solidFill>
                <a:latin typeface="Garamond" pitchFamily="18" charset="0"/>
              </a:rPr>
              <a:t/>
            </a:r>
            <a:br>
              <a:rPr lang="en-US" b="1" dirty="0" smtClean="0">
                <a:solidFill>
                  <a:srgbClr val="973735"/>
                </a:solidFill>
                <a:latin typeface="Garamond" pitchFamily="18" charset="0"/>
              </a:rPr>
            </a:br>
            <a:r>
              <a:rPr lang="en-US" sz="800" b="1" dirty="0" smtClean="0">
                <a:solidFill>
                  <a:srgbClr val="973735"/>
                </a:solidFill>
                <a:latin typeface="Garamond" pitchFamily="18" charset="0"/>
              </a:rPr>
              <a:t/>
            </a:r>
            <a:br>
              <a:rPr lang="en-US" sz="800" b="1" dirty="0" smtClean="0">
                <a:solidFill>
                  <a:srgbClr val="973735"/>
                </a:solidFill>
                <a:latin typeface="Garamond" pitchFamily="18" charset="0"/>
              </a:rPr>
            </a:br>
            <a:r>
              <a:rPr lang="en-US" sz="800" b="1" dirty="0" smtClean="0">
                <a:solidFill>
                  <a:srgbClr val="973735"/>
                </a:solidFill>
                <a:latin typeface="Garamond" pitchFamily="18" charset="0"/>
              </a:rPr>
              <a:t/>
            </a:r>
            <a:br>
              <a:rPr lang="en-US" sz="800" b="1" dirty="0" smtClean="0">
                <a:solidFill>
                  <a:srgbClr val="973735"/>
                </a:solidFill>
                <a:latin typeface="Garamond" pitchFamily="18" charset="0"/>
              </a:rPr>
            </a:br>
            <a:r>
              <a:rPr lang="en-US" sz="800" b="1" dirty="0">
                <a:solidFill>
                  <a:srgbClr val="973735"/>
                </a:solidFill>
                <a:latin typeface="Garamond" pitchFamily="18" charset="0"/>
              </a:rPr>
              <a:t/>
            </a:r>
            <a:br>
              <a:rPr lang="en-US" sz="800" b="1" dirty="0">
                <a:solidFill>
                  <a:srgbClr val="973735"/>
                </a:solidFill>
                <a:latin typeface="Garamond" pitchFamily="18" charset="0"/>
              </a:rPr>
            </a:br>
            <a:r>
              <a:rPr lang="en-US" sz="800" b="1" dirty="0" smtClean="0">
                <a:solidFill>
                  <a:srgbClr val="973735"/>
                </a:solidFill>
                <a:latin typeface="Garamond" pitchFamily="18" charset="0"/>
              </a:rPr>
              <a:t/>
            </a:r>
            <a:br>
              <a:rPr lang="en-US" sz="800" b="1" dirty="0" smtClean="0">
                <a:solidFill>
                  <a:srgbClr val="973735"/>
                </a:solidFill>
                <a:latin typeface="Garamond" pitchFamily="18" charset="0"/>
              </a:rPr>
            </a:br>
            <a:r>
              <a:rPr lang="en-US" sz="800" b="1" dirty="0">
                <a:solidFill>
                  <a:srgbClr val="973735"/>
                </a:solidFill>
                <a:latin typeface="Garamond" pitchFamily="18" charset="0"/>
              </a:rPr>
              <a:t/>
            </a:r>
            <a:br>
              <a:rPr lang="en-US" sz="800" b="1" dirty="0">
                <a:solidFill>
                  <a:srgbClr val="973735"/>
                </a:solidFill>
                <a:latin typeface="Garamond" pitchFamily="18" charset="0"/>
              </a:rPr>
            </a:br>
            <a:r>
              <a:rPr lang="en-US" sz="800" b="1" dirty="0" smtClean="0">
                <a:solidFill>
                  <a:srgbClr val="973735"/>
                </a:solidFill>
                <a:latin typeface="Garamond" pitchFamily="18" charset="0"/>
              </a:rPr>
              <a:t/>
            </a:r>
            <a:br>
              <a:rPr lang="en-US" sz="800" b="1" dirty="0" smtClean="0">
                <a:solidFill>
                  <a:srgbClr val="973735"/>
                </a:solidFill>
                <a:latin typeface="Garamond" pitchFamily="18" charset="0"/>
              </a:rPr>
            </a:br>
            <a:r>
              <a:rPr lang="en-US" sz="800" b="1" dirty="0">
                <a:solidFill>
                  <a:srgbClr val="973735"/>
                </a:solidFill>
                <a:latin typeface="Garamond" pitchFamily="18" charset="0"/>
              </a:rPr>
              <a:t/>
            </a:r>
            <a:br>
              <a:rPr lang="en-US" sz="800" b="1" dirty="0">
                <a:solidFill>
                  <a:srgbClr val="973735"/>
                </a:solidFill>
                <a:latin typeface="Garamond" pitchFamily="18" charset="0"/>
              </a:rPr>
            </a:br>
            <a:r>
              <a:rPr lang="en-US" sz="800" b="1" dirty="0" smtClean="0">
                <a:solidFill>
                  <a:srgbClr val="973735"/>
                </a:solidFill>
                <a:latin typeface="+mj-lt"/>
              </a:rPr>
              <a:t/>
            </a:r>
            <a:br>
              <a:rPr lang="en-US" sz="800" b="1" dirty="0" smtClean="0">
                <a:solidFill>
                  <a:srgbClr val="973735"/>
                </a:solidFill>
                <a:latin typeface="+mj-lt"/>
              </a:rPr>
            </a:br>
            <a:r>
              <a:rPr lang="en-US" sz="2600" b="1" spc="200" dirty="0" smtClean="0">
                <a:solidFill>
                  <a:srgbClr val="25408F"/>
                </a:solidFill>
                <a:latin typeface="+mj-lt"/>
                <a:cs typeface="Lucida Sans Unicode" pitchFamily="34" charset="0"/>
              </a:rPr>
              <a:t>2013 FULL PROPOSAL CONFERENCE</a:t>
            </a:r>
            <a:r>
              <a:rPr lang="en-US" sz="2800" dirty="0" smtClean="0">
                <a:solidFill>
                  <a:srgbClr val="973735"/>
                </a:solidFill>
                <a:latin typeface="+mj-lt"/>
              </a:rPr>
              <a:t/>
            </a:r>
            <a:br>
              <a:rPr lang="en-US" sz="2800" dirty="0" smtClean="0">
                <a:solidFill>
                  <a:srgbClr val="973735"/>
                </a:solidFill>
                <a:latin typeface="+mj-lt"/>
              </a:rPr>
            </a:br>
            <a:r>
              <a:rPr lang="en-US" sz="1600" dirty="0" smtClean="0">
                <a:solidFill>
                  <a:srgbClr val="00738F"/>
                </a:solidFill>
                <a:latin typeface="+mj-lt"/>
              </a:rPr>
              <a:t>Program and Core Operating Grants</a:t>
            </a:r>
            <a:endParaRPr lang="en-US" sz="1600" dirty="0">
              <a:solidFill>
                <a:srgbClr val="00738F"/>
              </a:solidFill>
              <a:latin typeface="+mj-lt"/>
            </a:endParaRPr>
          </a:p>
        </p:txBody>
      </p:sp>
      <p:pic>
        <p:nvPicPr>
          <p:cNvPr id="6" name="Picture 5" descr="REACH_RGB.jpg"/>
          <p:cNvPicPr>
            <a:picLocks noChangeAspect="1"/>
          </p:cNvPicPr>
          <p:nvPr/>
        </p:nvPicPr>
        <p:blipFill>
          <a:blip r:embed="rId2" cstate="print"/>
          <a:stretch>
            <a:fillRect/>
          </a:stretch>
        </p:blipFill>
        <p:spPr>
          <a:xfrm>
            <a:off x="3342771" y="6011968"/>
            <a:ext cx="2103120" cy="5911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27362"/>
            <a:ext cx="4733383" cy="4875902"/>
          </a:xfrm>
          <a:prstGeom prst="rect">
            <a:avLst/>
          </a:prstGeom>
        </p:spPr>
      </p:pic>
      <p:cxnSp>
        <p:nvCxnSpPr>
          <p:cNvPr id="7" name="Straight Connector 6"/>
          <p:cNvCxnSpPr/>
          <p:nvPr/>
        </p:nvCxnSpPr>
        <p:spPr>
          <a:xfrm>
            <a:off x="2201254" y="5164508"/>
            <a:ext cx="4736592" cy="0"/>
          </a:xfrm>
          <a:prstGeom prst="line">
            <a:avLst/>
          </a:prstGeom>
          <a:ln w="28575">
            <a:solidFill>
              <a:srgbClr val="00738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605" t="13091" r="15933" b="13091"/>
          <a:stretch/>
        </p:blipFill>
        <p:spPr bwMode="auto">
          <a:xfrm>
            <a:off x="0" y="239282"/>
            <a:ext cx="9144000" cy="661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8022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836" t="12954" r="16016" b="12794"/>
          <a:stretch/>
        </p:blipFill>
        <p:spPr bwMode="auto">
          <a:xfrm>
            <a:off x="-11724" y="0"/>
            <a:ext cx="91478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3592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2692"/>
            <a:ext cx="9144000" cy="577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bwMode="auto">
          <a:xfrm rot="8931797">
            <a:off x="758564" y="4108730"/>
            <a:ext cx="609600" cy="156549"/>
          </a:xfrm>
          <a:prstGeom prst="rightArrow">
            <a:avLst/>
          </a:prstGeom>
          <a:solidFill>
            <a:srgbClr val="D0200E"/>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940904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5727"/>
          <a:stretch/>
        </p:blipFill>
        <p:spPr bwMode="auto">
          <a:xfrm>
            <a:off x="6408" y="76200"/>
            <a:ext cx="913124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bwMode="auto">
          <a:xfrm rot="16200000">
            <a:off x="6068287" y="1352433"/>
            <a:ext cx="609600" cy="156549"/>
          </a:xfrm>
          <a:prstGeom prst="rightArrow">
            <a:avLst/>
          </a:prstGeom>
          <a:solidFill>
            <a:srgbClr val="D0200E"/>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118930" y="3361703"/>
            <a:ext cx="2133600" cy="279162"/>
          </a:xfrm>
          <a:prstGeom prst="ellipse">
            <a:avLst/>
          </a:prstGeom>
          <a:noFill/>
          <a:ln w="15875" cap="flat" cmpd="sng" algn="ctr">
            <a:solidFill>
              <a:srgbClr val="D0200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77400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533400"/>
            <a:ext cx="2353056" cy="661416"/>
          </a:xfrm>
          <a:prstGeom prst="rect">
            <a:avLst/>
          </a:prstGeom>
        </p:spPr>
      </p:pic>
      <p:sp>
        <p:nvSpPr>
          <p:cNvPr id="5" name="Title 1"/>
          <p:cNvSpPr txBox="1">
            <a:spLocks/>
          </p:cNvSpPr>
          <p:nvPr/>
        </p:nvSpPr>
        <p:spPr>
          <a:xfrm>
            <a:off x="0" y="533400"/>
            <a:ext cx="4038600" cy="533400"/>
          </a:xfrm>
          <a:prstGeom prst="rect">
            <a:avLst/>
          </a:prstGeom>
          <a:solidFill>
            <a:srgbClr val="00738F"/>
          </a:solidFill>
          <a:ln>
            <a:noFill/>
          </a:ln>
        </p:spPr>
        <p:txBody>
          <a:bodyPr vert="horz" lIns="91440" tIns="45720" rIns="91440" bIns="45720" rtlCol="0" anchor="ctr">
            <a:noAutofit/>
          </a:bodyPr>
          <a:lstStyle>
            <a:lvl1pPr algn="ctr">
              <a:spcBef>
                <a:spcPct val="0"/>
              </a:spcBef>
              <a:buNone/>
              <a:defRPr sz="2400" b="1">
                <a:solidFill>
                  <a:schemeClr val="bg1"/>
                </a:solidFill>
                <a:latin typeface="Arial Narrow" pitchFamily="34" charset="0"/>
                <a:ea typeface="+mj-ea"/>
                <a:cs typeface="+mj-cs"/>
              </a:defRPr>
            </a:lvl1pPr>
          </a:lstStyle>
          <a:p>
            <a:r>
              <a:rPr lang="en-US" dirty="0" smtClean="0">
                <a:latin typeface="+mj-lt"/>
              </a:rPr>
              <a:t>Anti-Discrimination Policy</a:t>
            </a:r>
            <a:endParaRPr lang="en-US" dirty="0">
              <a:latin typeface="+mj-lt"/>
            </a:endParaRPr>
          </a:p>
        </p:txBody>
      </p:sp>
      <p:sp>
        <p:nvSpPr>
          <p:cNvPr id="6" name="TextBox 5"/>
          <p:cNvSpPr txBox="1"/>
          <p:nvPr/>
        </p:nvSpPr>
        <p:spPr>
          <a:xfrm>
            <a:off x="989176" y="1828799"/>
            <a:ext cx="6858000" cy="3570208"/>
          </a:xfrm>
          <a:prstGeom prst="rect">
            <a:avLst/>
          </a:prstGeom>
          <a:noFill/>
        </p:spPr>
        <p:txBody>
          <a:bodyPr wrap="square" rtlCol="0">
            <a:spAutoFit/>
          </a:bodyPr>
          <a:lstStyle/>
          <a:p>
            <a:r>
              <a:rPr lang="en-US" sz="2000" dirty="0" smtClean="0">
                <a:latin typeface="+mj-lt"/>
              </a:rPr>
              <a:t>The Foundation does not discriminate on the basis of race, color, religion, national origin, age, disability, sexual orientation or veteran status.  Grantees are expected to have similar policies in their employment practices and provision of services.  Applicant organizations must comply with local, state and federal regulations related to non-discrimination, wage and hour laws, workplace safety, licensure, protection of confidential health care information and all other laws and regulations applicable to the staff, patients and consumers.</a:t>
            </a:r>
          </a:p>
          <a:p>
            <a:endParaRPr lang="en-US" sz="1400" dirty="0" smtClean="0">
              <a:latin typeface="+mj-lt"/>
            </a:endParaRPr>
          </a:p>
          <a:p>
            <a:r>
              <a:rPr lang="en-US" sz="1400" u="sng" dirty="0" smtClean="0">
                <a:latin typeface="+mj-lt"/>
                <a:hlinkClick r:id="rId3"/>
              </a:rPr>
              <a:t>http</a:t>
            </a:r>
            <a:r>
              <a:rPr lang="en-US" sz="1400" u="sng" dirty="0">
                <a:latin typeface="+mj-lt"/>
                <a:hlinkClick r:id="rId3"/>
              </a:rPr>
              <a:t>://reachhealth.org/grants/eligibility/</a:t>
            </a:r>
            <a:endParaRPr lang="en-US" sz="1400" dirty="0">
              <a:latin typeface="+mj-lt"/>
            </a:endParaRPr>
          </a:p>
          <a:p>
            <a:endParaRPr lang="en-US" dirty="0">
              <a:latin typeface="+mj-lt"/>
            </a:endParaRPr>
          </a:p>
        </p:txBody>
      </p:sp>
    </p:spTree>
    <p:extLst>
      <p:ext uri="{BB962C8B-B14F-4D97-AF65-F5344CB8AC3E}">
        <p14:creationId xmlns:p14="http://schemas.microsoft.com/office/powerpoint/2010/main" val="7711177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7687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054"/>
            <a:ext cx="9110531" cy="626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5516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8"/>
          <p:cNvSpPr>
            <a:spLocks noChangeArrowheads="1"/>
          </p:cNvSpPr>
          <p:nvPr/>
        </p:nvSpPr>
        <p:spPr bwMode="auto">
          <a:xfrm>
            <a:off x="4633913" y="1081088"/>
            <a:ext cx="4467225" cy="5259387"/>
          </a:xfrm>
          <a:prstGeom prst="rect">
            <a:avLst/>
          </a:prstGeom>
          <a:noFill/>
          <a:ln w="9525">
            <a:noFill/>
            <a:miter lim="800000"/>
            <a:headEnd/>
            <a:tailEnd/>
          </a:ln>
        </p:spPr>
        <p:txBody>
          <a:bodyPr/>
          <a:lstStyle/>
          <a:p>
            <a:pPr marL="609600" indent="-609600" algn="ctr">
              <a:lnSpc>
                <a:spcPct val="90000"/>
              </a:lnSpc>
              <a:spcBef>
                <a:spcPct val="20000"/>
              </a:spcBef>
              <a:buFont typeface="Wingdings" pitchFamily="2" charset="2"/>
              <a:buNone/>
              <a:defRPr/>
            </a:pPr>
            <a:r>
              <a:rPr lang="en-US" b="1" u="sng" dirty="0">
                <a:latin typeface="+mj-lt"/>
              </a:rPr>
              <a:t>For Governmental Entities:</a:t>
            </a:r>
          </a:p>
          <a:p>
            <a:pPr marL="609600" indent="-609600">
              <a:lnSpc>
                <a:spcPct val="90000"/>
              </a:lnSpc>
              <a:spcBef>
                <a:spcPct val="20000"/>
              </a:spcBef>
              <a:buFont typeface="Wingdings" pitchFamily="2" charset="2"/>
              <a:buChar char="q"/>
              <a:defRPr/>
            </a:pPr>
            <a:r>
              <a:rPr lang="en-US" dirty="0" smtClean="0">
                <a:latin typeface="+mj-lt"/>
              </a:rPr>
              <a:t>Proposal </a:t>
            </a:r>
            <a:r>
              <a:rPr lang="en-US" dirty="0">
                <a:latin typeface="+mj-lt"/>
              </a:rPr>
              <a:t>Narrative</a:t>
            </a:r>
          </a:p>
          <a:p>
            <a:pPr marL="609600" indent="-609600">
              <a:lnSpc>
                <a:spcPct val="90000"/>
              </a:lnSpc>
              <a:spcBef>
                <a:spcPct val="20000"/>
              </a:spcBef>
              <a:buFont typeface="Wingdings" pitchFamily="2" charset="2"/>
              <a:buChar char="q"/>
              <a:defRPr/>
            </a:pPr>
            <a:r>
              <a:rPr lang="en-US" dirty="0">
                <a:latin typeface="+mj-lt"/>
              </a:rPr>
              <a:t>Project Budget</a:t>
            </a:r>
          </a:p>
          <a:p>
            <a:pPr marL="609600" indent="-609600">
              <a:lnSpc>
                <a:spcPct val="90000"/>
              </a:lnSpc>
              <a:spcBef>
                <a:spcPct val="20000"/>
              </a:spcBef>
              <a:buFont typeface="Wingdings" pitchFamily="2" charset="2"/>
              <a:buChar char="q"/>
              <a:defRPr/>
            </a:pPr>
            <a:r>
              <a:rPr lang="en-US" dirty="0">
                <a:latin typeface="+mj-lt"/>
              </a:rPr>
              <a:t>Budget </a:t>
            </a:r>
            <a:r>
              <a:rPr lang="en-US" dirty="0" smtClean="0">
                <a:latin typeface="+mj-lt"/>
              </a:rPr>
              <a:t>Explanation</a:t>
            </a:r>
          </a:p>
          <a:p>
            <a:pPr marL="609600" indent="-609600">
              <a:lnSpc>
                <a:spcPct val="90000"/>
              </a:lnSpc>
              <a:spcBef>
                <a:spcPct val="20000"/>
              </a:spcBef>
              <a:buFont typeface="Wingdings" pitchFamily="2" charset="2"/>
              <a:buChar char="q"/>
              <a:defRPr/>
            </a:pPr>
            <a:r>
              <a:rPr lang="en-US" dirty="0" smtClean="0">
                <a:latin typeface="+mj-lt"/>
              </a:rPr>
              <a:t>List of Elected Officials</a:t>
            </a:r>
          </a:p>
          <a:p>
            <a:pPr marL="609600" indent="-609600">
              <a:lnSpc>
                <a:spcPct val="90000"/>
              </a:lnSpc>
              <a:spcBef>
                <a:spcPct val="20000"/>
              </a:spcBef>
              <a:buFont typeface="Wingdings" pitchFamily="2" charset="2"/>
              <a:buChar char="q"/>
              <a:defRPr/>
            </a:pPr>
            <a:r>
              <a:rPr lang="en-US" kern="0" dirty="0" smtClean="0">
                <a:latin typeface="+mj-lt"/>
              </a:rPr>
              <a:t>Anti-Discrimination </a:t>
            </a:r>
            <a:r>
              <a:rPr lang="en-US" kern="0" dirty="0">
                <a:latin typeface="+mj-lt"/>
              </a:rPr>
              <a:t>Policy</a:t>
            </a:r>
          </a:p>
          <a:p>
            <a:pPr marL="609600" indent="-609600">
              <a:lnSpc>
                <a:spcPct val="90000"/>
              </a:lnSpc>
              <a:spcBef>
                <a:spcPct val="20000"/>
              </a:spcBef>
              <a:buFont typeface="Wingdings" pitchFamily="2" charset="2"/>
              <a:buChar char="q"/>
              <a:defRPr/>
            </a:pPr>
            <a:r>
              <a:rPr lang="en-US" dirty="0" smtClean="0">
                <a:latin typeface="+mj-lt"/>
              </a:rPr>
              <a:t>Letter(s) of Commitment (if applicable)</a:t>
            </a:r>
          </a:p>
          <a:p>
            <a:pPr marL="609600" indent="-609600">
              <a:lnSpc>
                <a:spcPct val="90000"/>
              </a:lnSpc>
              <a:spcBef>
                <a:spcPct val="20000"/>
              </a:spcBef>
              <a:defRPr/>
            </a:pPr>
            <a:endParaRPr lang="en-US" sz="800" dirty="0">
              <a:latin typeface="+mj-lt"/>
            </a:endParaRPr>
          </a:p>
          <a:p>
            <a:pPr marL="609600" indent="-609600">
              <a:lnSpc>
                <a:spcPct val="90000"/>
              </a:lnSpc>
              <a:spcBef>
                <a:spcPct val="20000"/>
              </a:spcBef>
              <a:buFont typeface="Wingdings" pitchFamily="2" charset="2"/>
              <a:buChar char="q"/>
              <a:defRPr/>
            </a:pPr>
            <a:r>
              <a:rPr lang="en-US" dirty="0">
                <a:solidFill>
                  <a:srgbClr val="C00000"/>
                </a:solidFill>
                <a:latin typeface="+mj-lt"/>
              </a:rPr>
              <a:t>Enabling statute/legislation or statutory description of the entity’s responsibility or purpose </a:t>
            </a:r>
          </a:p>
          <a:p>
            <a:pPr marL="609600" indent="-609600">
              <a:lnSpc>
                <a:spcPct val="90000"/>
              </a:lnSpc>
              <a:spcBef>
                <a:spcPct val="20000"/>
              </a:spcBef>
              <a:buFont typeface="Wingdings" pitchFamily="2" charset="2"/>
              <a:buChar char="q"/>
              <a:defRPr/>
            </a:pPr>
            <a:r>
              <a:rPr lang="en-US" kern="0" dirty="0">
                <a:solidFill>
                  <a:srgbClr val="C00000"/>
                </a:solidFill>
                <a:latin typeface="+mj-lt"/>
              </a:rPr>
              <a:t>Most recent Audit </a:t>
            </a:r>
            <a:r>
              <a:rPr lang="en-US" b="1" kern="0" dirty="0">
                <a:solidFill>
                  <a:srgbClr val="C00000"/>
                </a:solidFill>
                <a:latin typeface="+mj-lt"/>
              </a:rPr>
              <a:t>(with Management Letter)</a:t>
            </a:r>
          </a:p>
          <a:p>
            <a:pPr marL="609600" indent="-609600">
              <a:spcBef>
                <a:spcPct val="20000"/>
              </a:spcBef>
              <a:buFont typeface="Wingdings" pitchFamily="2" charset="2"/>
              <a:buChar char="q"/>
              <a:defRPr/>
            </a:pPr>
            <a:r>
              <a:rPr lang="en-US" dirty="0">
                <a:solidFill>
                  <a:srgbClr val="C00000"/>
                </a:solidFill>
                <a:latin typeface="+mj-lt"/>
              </a:rPr>
              <a:t>Current, internal financial statements for period after audit</a:t>
            </a:r>
          </a:p>
          <a:p>
            <a:pPr marL="609600" indent="-609600">
              <a:spcBef>
                <a:spcPct val="20000"/>
              </a:spcBef>
              <a:buFont typeface="Wingdings" pitchFamily="2" charset="2"/>
              <a:buChar char="q"/>
              <a:defRPr/>
            </a:pPr>
            <a:r>
              <a:rPr lang="en-US" dirty="0">
                <a:solidFill>
                  <a:srgbClr val="C00000"/>
                </a:solidFill>
                <a:latin typeface="+mj-lt"/>
              </a:rPr>
              <a:t>Current detailed board approved organization </a:t>
            </a:r>
            <a:r>
              <a:rPr lang="en-US" dirty="0" smtClean="0">
                <a:solidFill>
                  <a:srgbClr val="C00000"/>
                </a:solidFill>
                <a:latin typeface="+mj-lt"/>
              </a:rPr>
              <a:t>budget</a:t>
            </a:r>
          </a:p>
          <a:p>
            <a:pPr marL="609600" indent="-609600">
              <a:lnSpc>
                <a:spcPct val="90000"/>
              </a:lnSpc>
              <a:spcBef>
                <a:spcPct val="20000"/>
              </a:spcBef>
              <a:buFont typeface="Wingdings" pitchFamily="2" charset="2"/>
              <a:buNone/>
              <a:defRPr/>
            </a:pPr>
            <a:endParaRPr lang="en-US" dirty="0">
              <a:solidFill>
                <a:srgbClr val="D0200E"/>
              </a:solidFill>
              <a:latin typeface="+mj-lt"/>
            </a:endParaRPr>
          </a:p>
        </p:txBody>
      </p:sp>
      <p:sp>
        <p:nvSpPr>
          <p:cNvPr id="15" name="Rectangle 8"/>
          <p:cNvSpPr txBox="1">
            <a:spLocks noChangeArrowheads="1"/>
          </p:cNvSpPr>
          <p:nvPr/>
        </p:nvSpPr>
        <p:spPr bwMode="auto">
          <a:xfrm>
            <a:off x="128190" y="1066800"/>
            <a:ext cx="4529138" cy="5715000"/>
          </a:xfrm>
          <a:prstGeom prst="rect">
            <a:avLst/>
          </a:prstGeom>
          <a:noFill/>
          <a:ln w="9525">
            <a:noFill/>
            <a:miter lim="800000"/>
            <a:headEnd/>
            <a:tailEnd/>
          </a:ln>
        </p:spPr>
        <p:txBody>
          <a:bodyPr/>
          <a:lstStyle/>
          <a:p>
            <a:pPr marL="609600" indent="-609600" algn="ctr">
              <a:lnSpc>
                <a:spcPct val="90000"/>
              </a:lnSpc>
              <a:spcBef>
                <a:spcPct val="20000"/>
              </a:spcBef>
              <a:buFont typeface="Wingdings" pitchFamily="2" charset="2"/>
              <a:buNone/>
              <a:defRPr/>
            </a:pPr>
            <a:r>
              <a:rPr lang="en-US" b="1" u="sng" kern="0" dirty="0">
                <a:latin typeface="+mj-lt"/>
              </a:rPr>
              <a:t>For 501(c)(3) Organizations:</a:t>
            </a:r>
          </a:p>
          <a:p>
            <a:pPr marL="609600" indent="-609600">
              <a:lnSpc>
                <a:spcPct val="90000"/>
              </a:lnSpc>
              <a:spcBef>
                <a:spcPct val="20000"/>
              </a:spcBef>
              <a:buFont typeface="Wingdings" pitchFamily="2" charset="2"/>
              <a:buChar char="q"/>
              <a:defRPr/>
            </a:pPr>
            <a:r>
              <a:rPr lang="en-US" kern="0" dirty="0" smtClean="0">
                <a:latin typeface="+mj-lt"/>
              </a:rPr>
              <a:t>Proposal </a:t>
            </a:r>
            <a:r>
              <a:rPr lang="en-US" kern="0" dirty="0">
                <a:latin typeface="+mj-lt"/>
              </a:rPr>
              <a:t>Narrative</a:t>
            </a:r>
          </a:p>
          <a:p>
            <a:pPr marL="609600" indent="-609600">
              <a:lnSpc>
                <a:spcPct val="90000"/>
              </a:lnSpc>
              <a:spcBef>
                <a:spcPct val="20000"/>
              </a:spcBef>
              <a:buFont typeface="Wingdings" pitchFamily="2" charset="2"/>
              <a:buChar char="q"/>
              <a:defRPr/>
            </a:pPr>
            <a:r>
              <a:rPr lang="en-US" kern="0" dirty="0">
                <a:latin typeface="+mj-lt"/>
              </a:rPr>
              <a:t>Project Budget</a:t>
            </a:r>
          </a:p>
          <a:p>
            <a:pPr marL="609600" indent="-609600">
              <a:lnSpc>
                <a:spcPct val="90000"/>
              </a:lnSpc>
              <a:spcBef>
                <a:spcPct val="20000"/>
              </a:spcBef>
              <a:buFont typeface="Wingdings" pitchFamily="2" charset="2"/>
              <a:buChar char="q"/>
              <a:defRPr/>
            </a:pPr>
            <a:r>
              <a:rPr lang="en-US" kern="0" dirty="0">
                <a:latin typeface="+mj-lt"/>
              </a:rPr>
              <a:t>Budget </a:t>
            </a:r>
            <a:r>
              <a:rPr lang="en-US" kern="0" dirty="0" smtClean="0">
                <a:latin typeface="+mj-lt"/>
              </a:rPr>
              <a:t>Explanation</a:t>
            </a:r>
          </a:p>
          <a:p>
            <a:pPr marL="609600" indent="-609600">
              <a:lnSpc>
                <a:spcPct val="90000"/>
              </a:lnSpc>
              <a:spcBef>
                <a:spcPct val="20000"/>
              </a:spcBef>
              <a:buFont typeface="Wingdings" pitchFamily="2" charset="2"/>
              <a:buChar char="q"/>
              <a:defRPr/>
            </a:pPr>
            <a:r>
              <a:rPr lang="en-US" kern="0" dirty="0" smtClean="0">
                <a:latin typeface="+mj-lt"/>
              </a:rPr>
              <a:t>Board Roster w/ Affiliations</a:t>
            </a:r>
          </a:p>
          <a:p>
            <a:pPr marL="609600" indent="-609600">
              <a:lnSpc>
                <a:spcPct val="90000"/>
              </a:lnSpc>
              <a:spcBef>
                <a:spcPct val="20000"/>
              </a:spcBef>
              <a:buFont typeface="Wingdings" pitchFamily="2" charset="2"/>
              <a:buChar char="q"/>
              <a:defRPr/>
            </a:pPr>
            <a:r>
              <a:rPr lang="en-US" kern="0" dirty="0" smtClean="0">
                <a:latin typeface="+mj-lt"/>
              </a:rPr>
              <a:t>Anti-Discrimination Policy</a:t>
            </a:r>
            <a:endParaRPr lang="en-US" kern="0" dirty="0">
              <a:latin typeface="+mj-lt"/>
            </a:endParaRPr>
          </a:p>
          <a:p>
            <a:pPr marL="609600" indent="-609600">
              <a:lnSpc>
                <a:spcPct val="90000"/>
              </a:lnSpc>
              <a:spcBef>
                <a:spcPct val="20000"/>
              </a:spcBef>
              <a:buFont typeface="Wingdings" pitchFamily="2" charset="2"/>
              <a:buChar char="q"/>
              <a:defRPr/>
            </a:pPr>
            <a:r>
              <a:rPr lang="en-US" kern="0" dirty="0" smtClean="0">
                <a:latin typeface="+mj-lt"/>
              </a:rPr>
              <a:t>Letter(s) of Commitment (if applicable)</a:t>
            </a:r>
          </a:p>
          <a:p>
            <a:pPr marL="609600" indent="-609600">
              <a:lnSpc>
                <a:spcPct val="90000"/>
              </a:lnSpc>
              <a:spcBef>
                <a:spcPct val="20000"/>
              </a:spcBef>
              <a:defRPr/>
            </a:pPr>
            <a:endParaRPr lang="en-US" sz="800" kern="0" dirty="0">
              <a:latin typeface="+mj-lt"/>
            </a:endParaRPr>
          </a:p>
          <a:p>
            <a:pPr marL="609600" indent="-609600">
              <a:lnSpc>
                <a:spcPct val="90000"/>
              </a:lnSpc>
              <a:spcBef>
                <a:spcPct val="20000"/>
              </a:spcBef>
              <a:buFont typeface="Wingdings" pitchFamily="2" charset="2"/>
              <a:buChar char="q"/>
              <a:defRPr/>
            </a:pPr>
            <a:r>
              <a:rPr lang="en-US" kern="0" dirty="0">
                <a:solidFill>
                  <a:srgbClr val="C00000"/>
                </a:solidFill>
                <a:latin typeface="+mj-lt"/>
              </a:rPr>
              <a:t>Documentation of Incorporation (with Secretary of State stamp/seal)</a:t>
            </a:r>
          </a:p>
          <a:p>
            <a:pPr marL="609600" indent="-609600">
              <a:lnSpc>
                <a:spcPct val="90000"/>
              </a:lnSpc>
              <a:spcBef>
                <a:spcPct val="20000"/>
              </a:spcBef>
              <a:buFont typeface="Wingdings" pitchFamily="2" charset="2"/>
              <a:buChar char="q"/>
              <a:defRPr/>
            </a:pPr>
            <a:r>
              <a:rPr lang="en-US" kern="0" dirty="0">
                <a:solidFill>
                  <a:srgbClr val="C00000"/>
                </a:solidFill>
                <a:latin typeface="+mj-lt"/>
              </a:rPr>
              <a:t>Most recent 990 Tax Return</a:t>
            </a:r>
          </a:p>
          <a:p>
            <a:pPr marL="609600" indent="-609600">
              <a:lnSpc>
                <a:spcPct val="90000"/>
              </a:lnSpc>
              <a:spcBef>
                <a:spcPct val="20000"/>
              </a:spcBef>
              <a:buFont typeface="Wingdings" pitchFamily="2" charset="2"/>
              <a:buChar char="q"/>
              <a:defRPr/>
            </a:pPr>
            <a:r>
              <a:rPr lang="en-US" kern="0" dirty="0">
                <a:solidFill>
                  <a:srgbClr val="C00000"/>
                </a:solidFill>
                <a:latin typeface="+mj-lt"/>
              </a:rPr>
              <a:t>Most recent Audit </a:t>
            </a:r>
            <a:r>
              <a:rPr lang="en-US" b="1" kern="0" dirty="0">
                <a:solidFill>
                  <a:srgbClr val="C00000"/>
                </a:solidFill>
                <a:latin typeface="+mj-lt"/>
              </a:rPr>
              <a:t>(with Management Letter)</a:t>
            </a:r>
          </a:p>
          <a:p>
            <a:pPr marL="609600" indent="-609600">
              <a:lnSpc>
                <a:spcPct val="90000"/>
              </a:lnSpc>
              <a:spcBef>
                <a:spcPct val="20000"/>
              </a:spcBef>
              <a:buFont typeface="Wingdings" pitchFamily="2" charset="2"/>
              <a:buChar char="q"/>
              <a:defRPr/>
            </a:pPr>
            <a:r>
              <a:rPr lang="en-US" kern="0" dirty="0">
                <a:solidFill>
                  <a:srgbClr val="C00000"/>
                </a:solidFill>
                <a:latin typeface="+mj-lt"/>
              </a:rPr>
              <a:t>Current, internal financial statements for period after audit</a:t>
            </a:r>
          </a:p>
          <a:p>
            <a:pPr marL="609600" indent="-609600">
              <a:lnSpc>
                <a:spcPct val="90000"/>
              </a:lnSpc>
              <a:spcBef>
                <a:spcPct val="20000"/>
              </a:spcBef>
              <a:buFont typeface="Wingdings" pitchFamily="2" charset="2"/>
              <a:buChar char="q"/>
              <a:defRPr/>
            </a:pPr>
            <a:r>
              <a:rPr lang="en-US" kern="0" dirty="0">
                <a:solidFill>
                  <a:srgbClr val="C00000"/>
                </a:solidFill>
                <a:latin typeface="+mj-lt"/>
              </a:rPr>
              <a:t>Current detailed board approved organization </a:t>
            </a:r>
            <a:r>
              <a:rPr lang="en-US" kern="0" dirty="0" smtClean="0">
                <a:solidFill>
                  <a:srgbClr val="C00000"/>
                </a:solidFill>
                <a:latin typeface="+mj-lt"/>
              </a:rPr>
              <a:t>budget</a:t>
            </a:r>
            <a:endParaRPr lang="en-US" kern="0" dirty="0">
              <a:solidFill>
                <a:srgbClr val="C00000"/>
              </a:solidFill>
              <a:latin typeface="+mj-lt"/>
            </a:endParaRPr>
          </a:p>
        </p:txBody>
      </p:sp>
      <p:cxnSp>
        <p:nvCxnSpPr>
          <p:cNvPr id="22" name="Straight Connector 21"/>
          <p:cNvCxnSpPr/>
          <p:nvPr/>
        </p:nvCxnSpPr>
        <p:spPr bwMode="auto">
          <a:xfrm>
            <a:off x="5334000" y="3124200"/>
            <a:ext cx="35814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296" name="TextBox 22"/>
          <p:cNvSpPr txBox="1">
            <a:spLocks noChangeArrowheads="1"/>
          </p:cNvSpPr>
          <p:nvPr/>
        </p:nvSpPr>
        <p:spPr bwMode="auto">
          <a:xfrm>
            <a:off x="211508" y="6019800"/>
            <a:ext cx="8763000" cy="523220"/>
          </a:xfrm>
          <a:prstGeom prst="rect">
            <a:avLst/>
          </a:prstGeom>
          <a:solidFill>
            <a:srgbClr val="FFFF00"/>
          </a:solidFill>
          <a:ln w="9525">
            <a:noFill/>
            <a:miter lim="800000"/>
            <a:headEnd/>
            <a:tailEnd/>
          </a:ln>
        </p:spPr>
        <p:txBody>
          <a:bodyPr>
            <a:spAutoFit/>
          </a:bodyPr>
          <a:lstStyle/>
          <a:p>
            <a:pPr algn="ctr"/>
            <a:r>
              <a:rPr lang="en-US" sz="1400" b="1" dirty="0">
                <a:latin typeface="+mj-lt"/>
              </a:rPr>
              <a:t>*Items below the line may be reviewed by staff if received </a:t>
            </a:r>
            <a:endParaRPr lang="en-US" sz="1400" b="1" dirty="0" smtClean="0">
              <a:latin typeface="+mj-lt"/>
            </a:endParaRPr>
          </a:p>
          <a:p>
            <a:pPr algn="ctr"/>
            <a:r>
              <a:rPr lang="en-US" sz="1400" b="1" u="sng" dirty="0" smtClean="0">
                <a:latin typeface="+mj-lt"/>
              </a:rPr>
              <a:t>at </a:t>
            </a:r>
            <a:r>
              <a:rPr lang="en-US" sz="1400" b="1" u="sng" dirty="0">
                <a:latin typeface="+mj-lt"/>
              </a:rPr>
              <a:t>least one week prior to deadline</a:t>
            </a:r>
            <a:r>
              <a:rPr lang="en-US" sz="1400" b="1" dirty="0">
                <a:latin typeface="+mj-lt"/>
              </a:rPr>
              <a:t>.</a:t>
            </a:r>
          </a:p>
        </p:txBody>
      </p:sp>
      <p:cxnSp>
        <p:nvCxnSpPr>
          <p:cNvPr id="13" name="Straight Connector 12"/>
          <p:cNvCxnSpPr/>
          <p:nvPr/>
        </p:nvCxnSpPr>
        <p:spPr bwMode="auto">
          <a:xfrm>
            <a:off x="702178" y="3124200"/>
            <a:ext cx="35814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Title 1"/>
          <p:cNvSpPr txBox="1">
            <a:spLocks/>
          </p:cNvSpPr>
          <p:nvPr/>
        </p:nvSpPr>
        <p:spPr>
          <a:xfrm>
            <a:off x="0" y="304800"/>
            <a:ext cx="3200400" cy="533400"/>
          </a:xfrm>
          <a:prstGeom prst="rect">
            <a:avLst/>
          </a:prstGeom>
          <a:solidFill>
            <a:srgbClr val="00738F"/>
          </a:solidFill>
          <a:ln>
            <a:noFill/>
          </a:ln>
        </p:spPr>
        <p:txBody>
          <a:bodyPr vert="horz" lIns="91440" tIns="45720" rIns="91440" bIns="45720" rtlCol="0" anchor="ctr">
            <a:noAutofit/>
          </a:bodyPr>
          <a:lstStyle>
            <a:lvl1pPr algn="ctr">
              <a:spcBef>
                <a:spcPct val="0"/>
              </a:spcBef>
              <a:buNone/>
              <a:defRPr sz="2400" b="1">
                <a:solidFill>
                  <a:schemeClr val="bg1"/>
                </a:solidFill>
                <a:latin typeface="Arial Narrow" pitchFamily="34" charset="0"/>
                <a:ea typeface="+mj-ea"/>
                <a:cs typeface="+mj-cs"/>
              </a:defRPr>
            </a:lvl1pPr>
          </a:lstStyle>
          <a:p>
            <a:r>
              <a:rPr lang="en-US" dirty="0">
                <a:latin typeface="+mj-lt"/>
              </a:rPr>
              <a:t>Attachments</a:t>
            </a:r>
          </a:p>
        </p:txBody>
      </p:sp>
    </p:spTree>
    <p:extLst>
      <p:ext uri="{BB962C8B-B14F-4D97-AF65-F5344CB8AC3E}">
        <p14:creationId xmlns:p14="http://schemas.microsoft.com/office/powerpoint/2010/main" val="29379463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105400"/>
          </a:xfrm>
        </p:spPr>
        <p:txBody>
          <a:bodyPr>
            <a:normAutofit/>
          </a:bodyPr>
          <a:lstStyle/>
          <a:p>
            <a:pPr>
              <a:buNone/>
            </a:pPr>
            <a:r>
              <a:rPr lang="en-US" sz="2200" i="1" dirty="0" smtClean="0">
                <a:latin typeface="+mj-lt"/>
              </a:rPr>
              <a:t>	                     </a:t>
            </a:r>
          </a:p>
          <a:p>
            <a:pPr>
              <a:buNone/>
            </a:pPr>
            <a:r>
              <a:rPr lang="en-US" sz="2200" i="1" dirty="0">
                <a:latin typeface="+mj-lt"/>
              </a:rPr>
              <a:t>	</a:t>
            </a:r>
            <a:r>
              <a:rPr lang="en-US" sz="2200" i="1" dirty="0" smtClean="0">
                <a:latin typeface="+mj-lt"/>
              </a:rPr>
              <a:t>	          </a:t>
            </a:r>
            <a:r>
              <a:rPr lang="en-US" sz="2200" dirty="0" smtClean="0">
                <a:latin typeface="+mj-lt"/>
              </a:rPr>
              <a:t>Full Proposal Conference	  </a:t>
            </a:r>
            <a:r>
              <a:rPr lang="en-US" sz="2200" i="1" dirty="0" smtClean="0">
                <a:latin typeface="+mj-lt"/>
              </a:rPr>
              <a:t>September 19</a:t>
            </a:r>
          </a:p>
          <a:p>
            <a:pPr>
              <a:buNone/>
            </a:pPr>
            <a:r>
              <a:rPr lang="en-US" sz="2200" dirty="0" smtClean="0">
                <a:latin typeface="+mj-lt"/>
              </a:rPr>
              <a:t>                                     Proposal Deadline	  </a:t>
            </a:r>
            <a:r>
              <a:rPr lang="en-US" sz="2200" b="1" i="1" dirty="0" smtClean="0">
                <a:solidFill>
                  <a:srgbClr val="25408F"/>
                </a:solidFill>
                <a:latin typeface="+mj-lt"/>
              </a:rPr>
              <a:t>Thursday</a:t>
            </a:r>
            <a:r>
              <a:rPr lang="en-US" sz="2200" b="1" i="1" dirty="0">
                <a:solidFill>
                  <a:srgbClr val="25408F"/>
                </a:solidFill>
                <a:latin typeface="+mj-lt"/>
              </a:rPr>
              <a:t>, October 18, by 4:00 </a:t>
            </a:r>
            <a:r>
              <a:rPr lang="en-US" sz="2200" b="1" i="1" dirty="0" smtClean="0">
                <a:solidFill>
                  <a:srgbClr val="25408F"/>
                </a:solidFill>
                <a:latin typeface="+mj-lt"/>
              </a:rPr>
              <a:t>pm</a:t>
            </a:r>
            <a:endParaRPr lang="en-US" sz="2200" b="1" i="1" dirty="0">
              <a:solidFill>
                <a:srgbClr val="25408F"/>
              </a:solidFill>
              <a:latin typeface="+mj-lt"/>
            </a:endParaRPr>
          </a:p>
          <a:p>
            <a:pPr>
              <a:buNone/>
            </a:pPr>
            <a:r>
              <a:rPr lang="en-US" sz="2200" dirty="0" smtClean="0">
                <a:latin typeface="+mj-lt"/>
              </a:rPr>
              <a:t> Notification of Core Operating Awards	  </a:t>
            </a:r>
            <a:r>
              <a:rPr lang="en-US" sz="2200" i="1" dirty="0" smtClean="0">
                <a:latin typeface="+mj-lt"/>
              </a:rPr>
              <a:t>November 14</a:t>
            </a:r>
          </a:p>
          <a:p>
            <a:pPr>
              <a:buNone/>
            </a:pPr>
            <a:r>
              <a:rPr lang="en-US" sz="2200" dirty="0" smtClean="0">
                <a:latin typeface="+mj-lt"/>
              </a:rPr>
              <a:t>  Notification of Program Grant Awards	  </a:t>
            </a:r>
            <a:r>
              <a:rPr lang="en-US" sz="2200" i="1" dirty="0" smtClean="0">
                <a:latin typeface="+mj-lt"/>
              </a:rPr>
              <a:t>January 2, 2013</a:t>
            </a:r>
          </a:p>
          <a:p>
            <a:pPr>
              <a:buNone/>
            </a:pPr>
            <a:r>
              <a:rPr lang="en-US" sz="2200" dirty="0" smtClean="0">
                <a:latin typeface="+mj-lt"/>
              </a:rPr>
              <a:t>   		                      Grant Term Begins	  </a:t>
            </a:r>
            <a:r>
              <a:rPr lang="en-US" sz="2200" i="1" dirty="0" smtClean="0">
                <a:latin typeface="+mj-lt"/>
              </a:rPr>
              <a:t>January 2013</a:t>
            </a:r>
          </a:p>
          <a:p>
            <a:pPr>
              <a:buNone/>
            </a:pPr>
            <a:endParaRPr lang="en-US" sz="2400" i="1" dirty="0">
              <a:solidFill>
                <a:schemeClr val="accent1">
                  <a:lumMod val="50000"/>
                </a:schemeClr>
              </a:solidFill>
              <a:latin typeface="+mj-lt"/>
            </a:endParaRPr>
          </a:p>
          <a:p>
            <a:pPr>
              <a:buNone/>
            </a:pPr>
            <a:r>
              <a:rPr lang="en-US" sz="2400" b="1" i="1" dirty="0">
                <a:solidFill>
                  <a:schemeClr val="accent1">
                    <a:lumMod val="50000"/>
                  </a:schemeClr>
                </a:solidFill>
                <a:latin typeface="+mj-lt"/>
              </a:rPr>
              <a:t>	</a:t>
            </a:r>
            <a:r>
              <a:rPr lang="en-US" sz="2200" b="1" i="1" dirty="0" smtClean="0">
                <a:solidFill>
                  <a:srgbClr val="25408F"/>
                </a:solidFill>
                <a:latin typeface="+mj-lt"/>
              </a:rPr>
              <a:t>Technical Assistance/Evaluation Workshop:</a:t>
            </a:r>
          </a:p>
          <a:p>
            <a:pPr lvl="2">
              <a:buFont typeface="Wingdings" pitchFamily="2" charset="2"/>
              <a:buChar char="Ø"/>
            </a:pPr>
            <a:r>
              <a:rPr lang="en-US" sz="2000" b="1" dirty="0">
                <a:solidFill>
                  <a:srgbClr val="00738F"/>
                </a:solidFill>
                <a:latin typeface="+mj-lt"/>
              </a:rPr>
              <a:t>Wednesday, October 3, 10:00 a.m. – Noon</a:t>
            </a:r>
          </a:p>
          <a:p>
            <a:pPr lvl="1">
              <a:buNone/>
            </a:pPr>
            <a:r>
              <a:rPr lang="en-US" sz="1400" i="1" dirty="0" smtClean="0">
                <a:latin typeface="+mj-lt"/>
              </a:rPr>
              <a:t>	</a:t>
            </a:r>
            <a:r>
              <a:rPr lang="en-US" sz="1800" i="1" dirty="0">
                <a:latin typeface="+mj-lt"/>
              </a:rPr>
              <a:t>	</a:t>
            </a:r>
            <a:r>
              <a:rPr lang="en-US" sz="1800" i="1" dirty="0" smtClean="0">
                <a:latin typeface="+mj-lt"/>
              </a:rPr>
              <a:t>     *REACH Large Conference Room.</a:t>
            </a:r>
          </a:p>
          <a:p>
            <a:pPr lvl="1">
              <a:buNone/>
            </a:pPr>
            <a:r>
              <a:rPr lang="en-US" sz="1800" i="1" dirty="0" smtClean="0">
                <a:latin typeface="+mj-lt"/>
              </a:rPr>
              <a:t>	        *Space is limited.  </a:t>
            </a:r>
            <a:r>
              <a:rPr lang="en-US" sz="1800" b="1" i="1" dirty="0" smtClean="0">
                <a:latin typeface="+mj-lt"/>
              </a:rPr>
              <a:t>RSVP under “News &amp; Events” on our website.</a:t>
            </a:r>
          </a:p>
        </p:txBody>
      </p:sp>
      <p:sp>
        <p:nvSpPr>
          <p:cNvPr id="4" name="Title 1"/>
          <p:cNvSpPr txBox="1">
            <a:spLocks/>
          </p:cNvSpPr>
          <p:nvPr/>
        </p:nvSpPr>
        <p:spPr>
          <a:xfrm>
            <a:off x="0" y="533400"/>
            <a:ext cx="3200400" cy="533400"/>
          </a:xfrm>
          <a:prstGeom prst="rect">
            <a:avLst/>
          </a:prstGeom>
          <a:solidFill>
            <a:srgbClr val="00738F"/>
          </a:solidFill>
          <a:ln>
            <a:noFill/>
          </a:ln>
        </p:spPr>
        <p:txBody>
          <a:bodyPr vert="horz" lIns="91440" tIns="45720" rIns="91440" bIns="45720" rtlCol="0" anchor="ctr">
            <a:noAutofit/>
          </a:bodyPr>
          <a:lstStyle>
            <a:lvl1pPr algn="ctr">
              <a:spcBef>
                <a:spcPct val="0"/>
              </a:spcBef>
              <a:buNone/>
              <a:defRPr sz="2400" b="1">
                <a:solidFill>
                  <a:schemeClr val="bg1"/>
                </a:solidFill>
                <a:latin typeface="Arial Narrow" pitchFamily="34" charset="0"/>
                <a:ea typeface="+mj-ea"/>
                <a:cs typeface="+mj-cs"/>
              </a:defRPr>
            </a:lvl1pPr>
          </a:lstStyle>
          <a:p>
            <a:r>
              <a:rPr lang="en-US" dirty="0">
                <a:latin typeface="+mj-lt"/>
              </a:rPr>
              <a:t>Timeline</a:t>
            </a:r>
          </a:p>
        </p:txBody>
      </p:sp>
      <p:cxnSp>
        <p:nvCxnSpPr>
          <p:cNvPr id="7" name="Straight Connector 6"/>
          <p:cNvCxnSpPr/>
          <p:nvPr/>
        </p:nvCxnSpPr>
        <p:spPr>
          <a:xfrm>
            <a:off x="4648200" y="1752600"/>
            <a:ext cx="0" cy="1905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533400"/>
            <a:ext cx="3657600" cy="533400"/>
          </a:xfrm>
          <a:prstGeom prst="rect">
            <a:avLst/>
          </a:prstGeom>
          <a:solidFill>
            <a:srgbClr val="00738F"/>
          </a:solidFill>
          <a:ln>
            <a:noFill/>
          </a:ln>
        </p:spPr>
        <p:txBody>
          <a:bodyPr vert="horz" lIns="91440" tIns="45720" rIns="91440" bIns="45720" rtlCol="0" anchor="ctr">
            <a:noAutofit/>
          </a:bodyPr>
          <a:lstStyle>
            <a:lvl1pPr algn="ctr">
              <a:spcBef>
                <a:spcPct val="0"/>
              </a:spcBef>
              <a:buNone/>
              <a:defRPr sz="2400" b="1">
                <a:solidFill>
                  <a:schemeClr val="bg1"/>
                </a:solidFill>
                <a:latin typeface="Arial Narrow" pitchFamily="34" charset="0"/>
                <a:ea typeface="+mj-ea"/>
                <a:cs typeface="+mj-cs"/>
              </a:defRPr>
            </a:lvl1pPr>
          </a:lstStyle>
          <a:p>
            <a:r>
              <a:rPr lang="en-US" dirty="0">
                <a:latin typeface="+mj-lt"/>
              </a:rPr>
              <a:t>Application Assistance</a:t>
            </a:r>
          </a:p>
        </p:txBody>
      </p:sp>
      <p:sp>
        <p:nvSpPr>
          <p:cNvPr id="3" name="Rectangle 2"/>
          <p:cNvSpPr/>
          <p:nvPr/>
        </p:nvSpPr>
        <p:spPr>
          <a:xfrm>
            <a:off x="228600" y="1576387"/>
            <a:ext cx="8686800" cy="2508379"/>
          </a:xfrm>
          <a:prstGeom prst="rect">
            <a:avLst/>
          </a:prstGeom>
        </p:spPr>
        <p:txBody>
          <a:bodyPr wrap="square">
            <a:spAutoFit/>
          </a:bodyPr>
          <a:lstStyle/>
          <a:p>
            <a:pPr marL="800100" lvl="1" indent="-342900">
              <a:spcAft>
                <a:spcPts val="600"/>
              </a:spcAft>
              <a:buFont typeface="Wingdings" pitchFamily="2" charset="2"/>
              <a:buChar char="§"/>
            </a:pPr>
            <a:r>
              <a:rPr lang="en-US" sz="2200" dirty="0">
                <a:latin typeface="+mj-lt"/>
              </a:rPr>
              <a:t>Program staff available to provide feedback on Letter of Intent </a:t>
            </a:r>
          </a:p>
          <a:p>
            <a:pPr marL="800100" lvl="1" indent="-342900">
              <a:spcAft>
                <a:spcPts val="600"/>
              </a:spcAft>
              <a:buFont typeface="Wingdings" pitchFamily="2" charset="2"/>
              <a:buChar char="§"/>
            </a:pPr>
            <a:r>
              <a:rPr lang="en-US" sz="2200" dirty="0" smtClean="0">
                <a:latin typeface="+mj-lt"/>
              </a:rPr>
              <a:t>Review </a:t>
            </a:r>
            <a:r>
              <a:rPr lang="en-US" sz="2200" dirty="0">
                <a:latin typeface="+mj-lt"/>
              </a:rPr>
              <a:t>FAQ’s on the website</a:t>
            </a:r>
          </a:p>
          <a:p>
            <a:pPr marL="800100" lvl="1" indent="-342900">
              <a:spcAft>
                <a:spcPts val="600"/>
              </a:spcAft>
              <a:buFont typeface="Wingdings" pitchFamily="2" charset="2"/>
              <a:buChar char="§"/>
            </a:pPr>
            <a:r>
              <a:rPr lang="en-US" sz="2200" dirty="0" smtClean="0">
                <a:latin typeface="+mj-lt"/>
              </a:rPr>
              <a:t>Technical </a:t>
            </a:r>
            <a:r>
              <a:rPr lang="en-US" sz="2200" dirty="0">
                <a:latin typeface="+mj-lt"/>
              </a:rPr>
              <a:t>Assistance Workshop</a:t>
            </a:r>
          </a:p>
          <a:p>
            <a:pPr marL="800100" lvl="1" indent="-342900">
              <a:spcAft>
                <a:spcPts val="600"/>
              </a:spcAft>
              <a:buFont typeface="Wingdings" pitchFamily="2" charset="2"/>
              <a:buChar char="§"/>
            </a:pPr>
            <a:r>
              <a:rPr lang="en-US" sz="2200" dirty="0" smtClean="0">
                <a:latin typeface="+mj-lt"/>
              </a:rPr>
              <a:t>Attachment </a:t>
            </a:r>
            <a:r>
              <a:rPr lang="en-US" sz="2200" dirty="0">
                <a:latin typeface="+mj-lt"/>
              </a:rPr>
              <a:t>review </a:t>
            </a:r>
            <a:r>
              <a:rPr lang="en-US" sz="2200" dirty="0" smtClean="0">
                <a:latin typeface="+mj-lt"/>
              </a:rPr>
              <a:t>(received </a:t>
            </a:r>
            <a:r>
              <a:rPr lang="en-US" sz="2200" dirty="0">
                <a:latin typeface="+mj-lt"/>
              </a:rPr>
              <a:t>at least one week prior to </a:t>
            </a:r>
            <a:r>
              <a:rPr lang="en-US" sz="2200" dirty="0" smtClean="0">
                <a:latin typeface="+mj-lt"/>
              </a:rPr>
              <a:t>deadline)*</a:t>
            </a:r>
            <a:endParaRPr lang="en-US" sz="2200" dirty="0">
              <a:latin typeface="+mj-lt"/>
            </a:endParaRPr>
          </a:p>
          <a:p>
            <a:pPr marL="800100" lvl="1" indent="-342900">
              <a:spcAft>
                <a:spcPts val="600"/>
              </a:spcAft>
              <a:buFont typeface="Wingdings" pitchFamily="2" charset="2"/>
              <a:buChar char="§"/>
            </a:pPr>
            <a:r>
              <a:rPr lang="en-US" sz="2200" dirty="0" smtClean="0">
                <a:latin typeface="+mj-lt"/>
              </a:rPr>
              <a:t>Early </a:t>
            </a:r>
            <a:r>
              <a:rPr lang="en-US" sz="2200" dirty="0">
                <a:latin typeface="+mj-lt"/>
              </a:rPr>
              <a:t>Submission </a:t>
            </a:r>
            <a:r>
              <a:rPr lang="en-US" sz="2200" dirty="0" smtClean="0">
                <a:latin typeface="+mj-lt"/>
              </a:rPr>
              <a:t>Guarantee (48 hours prior to deadline)*</a:t>
            </a:r>
            <a:endParaRPr lang="en-US" sz="2200" dirty="0">
              <a:latin typeface="+mj-lt"/>
            </a:endParaRPr>
          </a:p>
          <a:p>
            <a:pPr marL="800100" lvl="1" indent="-342900">
              <a:spcAft>
                <a:spcPts val="600"/>
              </a:spcAft>
              <a:buFont typeface="Wingdings" pitchFamily="2" charset="2"/>
              <a:buChar char="§"/>
            </a:pPr>
            <a:r>
              <a:rPr lang="en-US" sz="2200" dirty="0" smtClean="0">
                <a:latin typeface="+mj-lt"/>
              </a:rPr>
              <a:t>Contact </a:t>
            </a:r>
            <a:r>
              <a:rPr lang="en-US" sz="2200" dirty="0">
                <a:latin typeface="+mj-lt"/>
              </a:rPr>
              <a:t>program staff or grants manager for </a:t>
            </a:r>
            <a:r>
              <a:rPr lang="en-US" sz="2200" dirty="0" smtClean="0">
                <a:latin typeface="+mj-lt"/>
              </a:rPr>
              <a:t>help</a:t>
            </a:r>
            <a:endParaRPr lang="en-US" sz="22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8716">
            <a:off x="6125351" y="4332392"/>
            <a:ext cx="2414494" cy="23383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463"/>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bwMode="auto">
          <a:xfrm rot="8931797">
            <a:off x="2892164" y="3194331"/>
            <a:ext cx="609600" cy="156549"/>
          </a:xfrm>
          <a:prstGeom prst="rightArrow">
            <a:avLst/>
          </a:prstGeom>
          <a:solidFill>
            <a:srgbClr val="D0200E"/>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29851064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CH_RGB.jpg"/>
          <p:cNvPicPr>
            <a:picLocks noChangeAspect="1"/>
          </p:cNvPicPr>
          <p:nvPr/>
        </p:nvPicPr>
        <p:blipFill>
          <a:blip r:embed="rId2" cstate="print"/>
          <a:stretch>
            <a:fillRect/>
          </a:stretch>
        </p:blipFill>
        <p:spPr>
          <a:xfrm>
            <a:off x="1828800" y="2667000"/>
            <a:ext cx="5242869" cy="14737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110"/>
          <a:stretch/>
        </p:blipFill>
        <p:spPr bwMode="auto">
          <a:xfrm>
            <a:off x="289440" y="0"/>
            <a:ext cx="8617414"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bwMode="auto">
          <a:xfrm rot="12691983">
            <a:off x="3120130" y="300249"/>
            <a:ext cx="609600" cy="156549"/>
          </a:xfrm>
          <a:prstGeom prst="rightArrow">
            <a:avLst/>
          </a:prstGeom>
          <a:solidFill>
            <a:srgbClr val="D0200E"/>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628797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646"/>
            <a:ext cx="9144000" cy="680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729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706"/>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152400" y="1905000"/>
            <a:ext cx="3200400" cy="1066800"/>
          </a:xfrm>
          <a:prstGeom prst="ellipse">
            <a:avLst/>
          </a:prstGeom>
          <a:noFill/>
          <a:ln w="15875" cap="flat" cmpd="sng" algn="ctr">
            <a:solidFill>
              <a:srgbClr val="D0200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060571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2689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1"/>
          <a:stretch/>
        </p:blipFill>
        <p:spPr bwMode="auto">
          <a:xfrm>
            <a:off x="0" y="-1"/>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76200" y="4267200"/>
            <a:ext cx="2133600" cy="685800"/>
          </a:xfrm>
          <a:prstGeom prst="ellipse">
            <a:avLst/>
          </a:prstGeom>
          <a:noFill/>
          <a:ln w="15875" cap="flat" cmpd="sng" algn="ctr">
            <a:solidFill>
              <a:srgbClr val="D0200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935451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674" b="6763"/>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378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7509"/>
          <a:stretch/>
        </p:blipFill>
        <p:spPr bwMode="auto">
          <a:xfrm>
            <a:off x="0"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 y="3149838"/>
            <a:ext cx="2438400" cy="1371600"/>
          </a:xfrm>
          <a:prstGeom prst="ellipse">
            <a:avLst/>
          </a:prstGeom>
          <a:noFill/>
          <a:ln w="15875" cap="flat" cmpd="sng" algn="ctr">
            <a:solidFill>
              <a:srgbClr val="D0200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5570159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293</Words>
  <Application>Microsoft Office PowerPoint</Application>
  <PresentationFormat>On-screen Show (4:3)</PresentationFormat>
  <Paragraphs>53</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2013 FULL PROPOSAL CONFERENCE Program and Core Operating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Grant Guidelines Program and Core Operating Grants</dc:title>
  <dc:creator>esg</dc:creator>
  <cp:lastModifiedBy>Pattie Mansur</cp:lastModifiedBy>
  <cp:revision>196</cp:revision>
  <dcterms:created xsi:type="dcterms:W3CDTF">2011-08-01T19:02:05Z</dcterms:created>
  <dcterms:modified xsi:type="dcterms:W3CDTF">2012-09-24T14:59:25Z</dcterms:modified>
</cp:coreProperties>
</file>